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6858000" cx="12192000"/>
  <p:notesSz cx="6858000" cy="12192000"/>
  <p:embeddedFontLst>
    <p:embeddedFont>
      <p:font typeface="Lobster"/>
      <p:regular r:id="rId65"/>
    </p:embeddedFont>
    <p:embeddedFont>
      <p:font typeface="Montserrat"/>
      <p:regular r:id="rId66"/>
      <p:bold r:id="rId67"/>
      <p:italic r:id="rId68"/>
      <p:boldItalic r:id="rId69"/>
    </p:embeddedFont>
    <p:embeddedFont>
      <p:font typeface="Montserrat Light"/>
      <p:regular r:id="rId70"/>
      <p:bold r:id="rId71"/>
      <p:italic r:id="rId72"/>
      <p:boldItalic r:id="rId73"/>
    </p:embeddedFont>
    <p:embeddedFont>
      <p:font typeface="Oswald"/>
      <p:regular r:id="rId74"/>
      <p:bold r:id="rId75"/>
    </p:embeddedFont>
    <p:embeddedFont>
      <p:font typeface="Comfortaa"/>
      <p:regular r:id="rId76"/>
      <p:bold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8" roundtripDataSignature="AMtx7mhbgChq2B0gf0LZMuHXma1KypjI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Light-boldItalic.fntdata"/><Relationship Id="rId72" Type="http://schemas.openxmlformats.org/officeDocument/2006/relationships/font" Target="fonts/MontserratLight-italic.fntdata"/><Relationship Id="rId31" Type="http://schemas.openxmlformats.org/officeDocument/2006/relationships/slide" Target="slides/slide26.xml"/><Relationship Id="rId75" Type="http://schemas.openxmlformats.org/officeDocument/2006/relationships/font" Target="fonts/Oswald-bold.fntdata"/><Relationship Id="rId30" Type="http://schemas.openxmlformats.org/officeDocument/2006/relationships/slide" Target="slides/slide25.xml"/><Relationship Id="rId74" Type="http://schemas.openxmlformats.org/officeDocument/2006/relationships/font" Target="fonts/Oswald-regular.fntdata"/><Relationship Id="rId33" Type="http://schemas.openxmlformats.org/officeDocument/2006/relationships/slide" Target="slides/slide28.xml"/><Relationship Id="rId77" Type="http://schemas.openxmlformats.org/officeDocument/2006/relationships/font" Target="fonts/Comfortaa-bold.fntdata"/><Relationship Id="rId32" Type="http://schemas.openxmlformats.org/officeDocument/2006/relationships/slide" Target="slides/slide27.xml"/><Relationship Id="rId76" Type="http://schemas.openxmlformats.org/officeDocument/2006/relationships/font" Target="fonts/Comfortaa-regular.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MontserratLight-bold.fntdata"/><Relationship Id="rId70" Type="http://schemas.openxmlformats.org/officeDocument/2006/relationships/font" Target="fonts/MontserratLigh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Montserrat-regular.fntdata"/><Relationship Id="rId21" Type="http://schemas.openxmlformats.org/officeDocument/2006/relationships/slide" Target="slides/slide16.xml"/><Relationship Id="rId65" Type="http://schemas.openxmlformats.org/officeDocument/2006/relationships/font" Target="fonts/Lobster-regular.fntdata"/><Relationship Id="rId24" Type="http://schemas.openxmlformats.org/officeDocument/2006/relationships/slide" Target="slides/slide19.xml"/><Relationship Id="rId68" Type="http://schemas.openxmlformats.org/officeDocument/2006/relationships/font" Target="fonts/Montserrat-italic.fntdata"/><Relationship Id="rId23" Type="http://schemas.openxmlformats.org/officeDocument/2006/relationships/slide" Target="slides/slide18.xml"/><Relationship Id="rId67" Type="http://schemas.openxmlformats.org/officeDocument/2006/relationships/font" Target="fonts/Montserrat-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a213b7483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25a213b7483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Montserrat"/>
              <a:buNone/>
            </a:pPr>
            <a:r>
              <a:rPr lang="en-US">
                <a:latin typeface="Montserrat"/>
                <a:ea typeface="Montserrat"/>
                <a:cs typeface="Montserrat"/>
                <a:sym typeface="Montserrat"/>
              </a:rPr>
              <a:t>FAIR acronyms applies to data and metadata.</a:t>
            </a:r>
            <a:endParaRPr/>
          </a:p>
          <a:p>
            <a:pPr indent="0" lvl="0" marL="0" rtl="0" algn="l">
              <a:spcBef>
                <a:spcPts val="0"/>
              </a:spcBef>
              <a:spcAft>
                <a:spcPts val="0"/>
              </a:spcAft>
              <a:buClr>
                <a:schemeClr val="dk1"/>
              </a:buClr>
              <a:buSzPts val="1200"/>
              <a:buFont typeface="Montserrat"/>
              <a:buNone/>
            </a:pPr>
            <a:r>
              <a:rPr lang="en-US">
                <a:latin typeface="Montserrat"/>
                <a:ea typeface="Montserrat"/>
                <a:cs typeface="Montserrat"/>
                <a:sym typeface="Montserrat"/>
              </a:rPr>
              <a:t>What’s metadata?</a:t>
            </a:r>
            <a:endParaRPr/>
          </a:p>
        </p:txBody>
      </p:sp>
      <p:sp>
        <p:nvSpPr>
          <p:cNvPr id="150" name="Google Shape;15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a213b7483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25a213b7483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Montserrat"/>
              <a:buNone/>
            </a:pPr>
            <a:r>
              <a:rPr lang="en-US">
                <a:latin typeface="Montserrat"/>
                <a:ea typeface="Montserrat"/>
                <a:cs typeface="Montserrat"/>
                <a:sym typeface="Montserrat"/>
              </a:rPr>
              <a:t>FAIR acronyms applies to data and metadata.</a:t>
            </a:r>
            <a:endParaRPr/>
          </a:p>
          <a:p>
            <a:pPr indent="0" lvl="0" marL="0" rtl="0" algn="l">
              <a:spcBef>
                <a:spcPts val="0"/>
              </a:spcBef>
              <a:spcAft>
                <a:spcPts val="0"/>
              </a:spcAft>
              <a:buClr>
                <a:schemeClr val="dk1"/>
              </a:buClr>
              <a:buSzPts val="1200"/>
              <a:buFont typeface="Montserrat"/>
              <a:buNone/>
            </a:pPr>
            <a:r>
              <a:rPr lang="en-US">
                <a:latin typeface="Montserrat"/>
                <a:ea typeface="Montserrat"/>
                <a:cs typeface="Montserrat"/>
                <a:sym typeface="Montserrat"/>
              </a:rPr>
              <a:t>What’s metadata?</a:t>
            </a:r>
            <a:endParaRPr/>
          </a:p>
        </p:txBody>
      </p:sp>
      <p:sp>
        <p:nvSpPr>
          <p:cNvPr id="160" name="Google Shape;160;g25a213b7483_0_2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Sources:</a:t>
            </a:r>
            <a:endParaRPr/>
          </a:p>
          <a:p>
            <a:pPr indent="-171450" lvl="0" marL="171450" marR="0" rtl="0" algn="l">
              <a:lnSpc>
                <a:spcPct val="100000"/>
              </a:lnSpc>
              <a:spcBef>
                <a:spcPts val="0"/>
              </a:spcBef>
              <a:spcAft>
                <a:spcPts val="0"/>
              </a:spcAft>
              <a:buClr>
                <a:schemeClr val="dk1"/>
              </a:buClr>
              <a:buSzPts val="1200"/>
              <a:buFont typeface="Calibri"/>
              <a:buChar char="-"/>
            </a:pPr>
            <a:r>
              <a:rPr lang="en-US"/>
              <a:t>https://www.ugent.be/en/research/datamanagement/after-research/fair-data.htm#WhatisFAIRandwhyisitimportant?</a:t>
            </a:r>
            <a:endParaRPr/>
          </a:p>
          <a:p>
            <a:pPr indent="-171450" lvl="0" marL="171450" marR="0" rtl="0" algn="l">
              <a:lnSpc>
                <a:spcPct val="100000"/>
              </a:lnSpc>
              <a:spcBef>
                <a:spcPts val="0"/>
              </a:spcBef>
              <a:spcAft>
                <a:spcPts val="0"/>
              </a:spcAft>
              <a:buClr>
                <a:schemeClr val="dk1"/>
              </a:buClr>
              <a:buSzPts val="1200"/>
              <a:buFont typeface="Calibri"/>
              <a:buChar char="-"/>
            </a:pPr>
            <a:r>
              <a:rPr lang="en-US"/>
              <a:t>https://rdmkit.elixir-europe.org/machine_actionability</a:t>
            </a:r>
            <a:endParaRPr/>
          </a:p>
          <a:p>
            <a:pPr indent="-95250" lvl="0" marL="17145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Example:</a:t>
            </a:r>
            <a:endParaRPr/>
          </a:p>
          <a:p>
            <a:pPr indent="0" lvl="0" marL="0" marR="0" rtl="0" algn="l">
              <a:lnSpc>
                <a:spcPct val="100000"/>
              </a:lnSpc>
              <a:spcBef>
                <a:spcPts val="0"/>
              </a:spcBef>
              <a:spcAft>
                <a:spcPts val="0"/>
              </a:spcAft>
              <a:buClr>
                <a:schemeClr val="dk1"/>
              </a:buClr>
              <a:buSzPts val="1200"/>
              <a:buFont typeface="Calibri"/>
              <a:buNone/>
            </a:pPr>
            <a:r>
              <a:rPr lang="en-US"/>
              <a:t>- Finding a book in a store that doesn’t keep track of the books nor of where the books are VS Finding a book in a store that has a searchable database to keep track of the books and of where the books are.</a:t>
            </a:r>
            <a:endParaRPr/>
          </a:p>
        </p:txBody>
      </p:sp>
      <p:sp>
        <p:nvSpPr>
          <p:cNvPr id="178" name="Google Shape;17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a213b7483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25a213b7483_0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Sources:</a:t>
            </a:r>
            <a:endParaRPr/>
          </a:p>
          <a:p>
            <a:pPr indent="-171450" lvl="0" marL="171450" marR="0" rtl="0" algn="l">
              <a:lnSpc>
                <a:spcPct val="100000"/>
              </a:lnSpc>
              <a:spcBef>
                <a:spcPts val="0"/>
              </a:spcBef>
              <a:spcAft>
                <a:spcPts val="0"/>
              </a:spcAft>
              <a:buClr>
                <a:schemeClr val="dk1"/>
              </a:buClr>
              <a:buSzPts val="1200"/>
              <a:buFont typeface="Calibri"/>
              <a:buChar char="-"/>
            </a:pPr>
            <a:r>
              <a:rPr lang="en-US"/>
              <a:t>https://www.ugent.be/en/research/datamanagement/after-research/fair-data.htm#WhatisFAIRandwhyisitimportant?</a:t>
            </a:r>
            <a:endParaRPr/>
          </a:p>
          <a:p>
            <a:pPr indent="-171450" lvl="0" marL="171450" marR="0" rtl="0" algn="l">
              <a:lnSpc>
                <a:spcPct val="100000"/>
              </a:lnSpc>
              <a:spcBef>
                <a:spcPts val="0"/>
              </a:spcBef>
              <a:spcAft>
                <a:spcPts val="0"/>
              </a:spcAft>
              <a:buClr>
                <a:schemeClr val="dk1"/>
              </a:buClr>
              <a:buSzPts val="1200"/>
              <a:buFont typeface="Calibri"/>
              <a:buChar char="-"/>
            </a:pPr>
            <a:r>
              <a:rPr lang="en-US"/>
              <a:t>https://rdmkit.elixir-europe.org/machine_actionability</a:t>
            </a:r>
            <a:endParaRPr/>
          </a:p>
          <a:p>
            <a:pPr indent="-95250" lvl="0" marL="17145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Example:</a:t>
            </a:r>
            <a:endParaRPr/>
          </a:p>
          <a:p>
            <a:pPr indent="0" lvl="0" marL="0" marR="0" rtl="0" algn="l">
              <a:lnSpc>
                <a:spcPct val="100000"/>
              </a:lnSpc>
              <a:spcBef>
                <a:spcPts val="0"/>
              </a:spcBef>
              <a:spcAft>
                <a:spcPts val="0"/>
              </a:spcAft>
              <a:buClr>
                <a:schemeClr val="dk1"/>
              </a:buClr>
              <a:buSzPts val="1200"/>
              <a:buFont typeface="Calibri"/>
              <a:buNone/>
            </a:pPr>
            <a:r>
              <a:rPr lang="en-US"/>
              <a:t>- Finding a book in a store that doesn’t keep track of the books nor of where the books are VS Finding a book in a store that has a searchable database to keep track of the books and of where the books are.</a:t>
            </a:r>
            <a:endParaRPr/>
          </a:p>
        </p:txBody>
      </p:sp>
      <p:sp>
        <p:nvSpPr>
          <p:cNvPr id="191" name="Google Shape;191;g25a213b7483_0_3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Sources:</a:t>
            </a:r>
            <a:endParaRPr/>
          </a:p>
          <a:p>
            <a:pPr indent="0" lvl="0" marL="0" marR="0" rtl="0" algn="l">
              <a:lnSpc>
                <a:spcPct val="100000"/>
              </a:lnSpc>
              <a:spcBef>
                <a:spcPts val="0"/>
              </a:spcBef>
              <a:spcAft>
                <a:spcPts val="0"/>
              </a:spcAft>
              <a:buClr>
                <a:schemeClr val="dk1"/>
              </a:buClr>
              <a:buSzPts val="1200"/>
              <a:buFont typeface="Calibri"/>
              <a:buNone/>
            </a:pPr>
            <a:r>
              <a:rPr lang="en-US"/>
              <a:t>- https://www.ugent.be/en/research/datamanagement/after-research/fair-data.htm#WhatisFAIRandwhyisitimportant?</a:t>
            </a:r>
            <a:endParaRPr/>
          </a:p>
          <a:p>
            <a:pPr indent="0" lvl="0" marL="0" rtl="0" algn="l">
              <a:spcBef>
                <a:spcPts val="0"/>
              </a:spcBef>
              <a:spcAft>
                <a:spcPts val="0"/>
              </a:spcAft>
              <a:buNone/>
            </a:pPr>
            <a:r>
              <a:t/>
            </a:r>
            <a:endParaRPr/>
          </a:p>
        </p:txBody>
      </p:sp>
      <p:sp>
        <p:nvSpPr>
          <p:cNvPr id="204" name="Google Shape;20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a213b7483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5a213b7483_0_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Sources:</a:t>
            </a:r>
            <a:endParaRPr/>
          </a:p>
          <a:p>
            <a:pPr indent="0" lvl="0" marL="0" marR="0" rtl="0" algn="l">
              <a:lnSpc>
                <a:spcPct val="100000"/>
              </a:lnSpc>
              <a:spcBef>
                <a:spcPts val="0"/>
              </a:spcBef>
              <a:spcAft>
                <a:spcPts val="0"/>
              </a:spcAft>
              <a:buClr>
                <a:schemeClr val="dk1"/>
              </a:buClr>
              <a:buSzPts val="1200"/>
              <a:buFont typeface="Calibri"/>
              <a:buNone/>
            </a:pPr>
            <a:r>
              <a:rPr lang="en-US"/>
              <a:t>- https://www.ugent.be/en/research/datamanagement/after-research/fair-data.htm#WhatisFAIRandwhyisitimportant?</a:t>
            </a:r>
            <a:endParaRPr/>
          </a:p>
          <a:p>
            <a:pPr indent="0" lvl="0" marL="0" rtl="0" algn="l">
              <a:spcBef>
                <a:spcPts val="0"/>
              </a:spcBef>
              <a:spcAft>
                <a:spcPts val="0"/>
              </a:spcAft>
              <a:buNone/>
            </a:pPr>
            <a:r>
              <a:t/>
            </a:r>
            <a:endParaRPr/>
          </a:p>
        </p:txBody>
      </p:sp>
      <p:sp>
        <p:nvSpPr>
          <p:cNvPr id="216" name="Google Shape;216;g25a213b7483_0_3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Examples:</a:t>
            </a:r>
            <a:endParaRPr/>
          </a:p>
          <a:p>
            <a:pPr indent="-171450" lvl="0" marL="171450" rtl="0" algn="l">
              <a:spcBef>
                <a:spcPts val="0"/>
              </a:spcBef>
              <a:spcAft>
                <a:spcPts val="0"/>
              </a:spcAft>
              <a:buClr>
                <a:schemeClr val="dk1"/>
              </a:buClr>
              <a:buSzPts val="1200"/>
              <a:buFont typeface="Calibri"/>
              <a:buChar char="-"/>
            </a:pPr>
            <a:r>
              <a:rPr lang="en-US"/>
              <a:t>FASTQ format is open format accepted as standard for sequensing files</a:t>
            </a:r>
            <a:endParaRPr/>
          </a:p>
          <a:p>
            <a:pPr indent="-171450" lvl="0" marL="171450" rtl="0" algn="l">
              <a:spcBef>
                <a:spcPts val="0"/>
              </a:spcBef>
              <a:spcAft>
                <a:spcPts val="0"/>
              </a:spcAft>
              <a:buClr>
                <a:schemeClr val="dk1"/>
              </a:buClr>
              <a:buSzPts val="1200"/>
              <a:buFont typeface="Calibri"/>
              <a:buChar char="-"/>
            </a:pPr>
            <a:r>
              <a:rPr lang="en-US"/>
              <a:t>Your biological source HAS organism (ontology for species); your DNA library HAS a type = single-end/paried-end (controlled vocabulary)</a:t>
            </a:r>
            <a:endParaRPr/>
          </a:p>
          <a:p>
            <a:pPr indent="-171450" lvl="0" marL="171450" rtl="0" algn="l">
              <a:spcBef>
                <a:spcPts val="0"/>
              </a:spcBef>
              <a:spcAft>
                <a:spcPts val="0"/>
              </a:spcAft>
              <a:buClr>
                <a:schemeClr val="dk1"/>
              </a:buClr>
              <a:buSzPts val="1200"/>
              <a:buFont typeface="Calibri"/>
              <a:buChar char="-"/>
            </a:pPr>
            <a:r>
              <a:rPr lang="en-US"/>
              <a:t>Genes are annotated with Gene Ontology, that is considered standard by community of biologists</a:t>
            </a:r>
            <a:endParaRPr/>
          </a:p>
          <a:p>
            <a:pPr indent="-95250" lvl="0" marL="17145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Sources:</a:t>
            </a:r>
            <a:endParaRPr/>
          </a:p>
          <a:p>
            <a:pPr indent="0" lvl="0" marL="0" rtl="0" algn="l">
              <a:spcBef>
                <a:spcPts val="0"/>
              </a:spcBef>
              <a:spcAft>
                <a:spcPts val="0"/>
              </a:spcAft>
              <a:buClr>
                <a:schemeClr val="dk1"/>
              </a:buClr>
              <a:buSzPts val="1200"/>
              <a:buFont typeface="Calibri"/>
              <a:buNone/>
            </a:pPr>
            <a:r>
              <a:rPr lang="en-US"/>
              <a:t>- </a:t>
            </a:r>
            <a:endParaRPr/>
          </a:p>
        </p:txBody>
      </p:sp>
      <p:sp>
        <p:nvSpPr>
          <p:cNvPr id="228" name="Google Shape;2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Most machines (computers, software) ”read” and open CSV or TSV by “arrenging” the information in columns and rows.</a:t>
            </a:r>
            <a:endParaRPr/>
          </a:p>
          <a:p>
            <a:pPr indent="0" lvl="0" marL="0" rtl="0" algn="l">
              <a:spcBef>
                <a:spcPts val="0"/>
              </a:spcBef>
              <a:spcAft>
                <a:spcPts val="0"/>
              </a:spcAft>
              <a:buNone/>
            </a:pPr>
            <a:r>
              <a:rPr lang="en-US"/>
              <a:t>Easy to read for humans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tabular format, the relation between columns are often not explicit for machines. For instance, is “age” refered to cell line, organism or source name?</a:t>
            </a:r>
            <a:endParaRPr/>
          </a:p>
          <a:p>
            <a:pPr indent="0" lvl="0" marL="0" rtl="0" algn="l">
              <a:spcBef>
                <a:spcPts val="0"/>
              </a:spcBef>
              <a:spcAft>
                <a:spcPts val="0"/>
              </a:spcAft>
              <a:buNone/>
            </a:pPr>
            <a:r>
              <a:rPr lang="en-US"/>
              <a:t>Also the meaning of each colum header or of each value in the cells is not explicitely explained.</a:t>
            </a:r>
            <a:endParaRPr/>
          </a:p>
        </p:txBody>
      </p:sp>
      <p:sp>
        <p:nvSpPr>
          <p:cNvPr id="242" name="Google Shape;24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Most machines (computers, software) read and open JSON by assigning key:value pairs to corresponding object. For instance, Samples has id, name, and derivesFrom keys.</a:t>
            </a:r>
            <a:endParaRPr/>
          </a:p>
        </p:txBody>
      </p:sp>
      <p:sp>
        <p:nvSpPr>
          <p:cNvPr id="253" name="Google Shape;25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Examples</a:t>
            </a:r>
            <a:endParaRPr/>
          </a:p>
        </p:txBody>
      </p:sp>
      <p:sp>
        <p:nvSpPr>
          <p:cNvPr id="275" name="Google Shape;27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a213b7483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5a213b7483_0_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Montserrat"/>
              <a:buNone/>
            </a:pPr>
            <a:r>
              <a:rPr lang="en-US">
                <a:latin typeface="Montserrat"/>
                <a:ea typeface="Montserrat"/>
                <a:cs typeface="Montserrat"/>
                <a:sym typeface="Montserrat"/>
              </a:rPr>
              <a:t>FAIR acronyms applies to data and metadata.</a:t>
            </a:r>
            <a:endParaRPr/>
          </a:p>
          <a:p>
            <a:pPr indent="0" lvl="0" marL="0" rtl="0" algn="l">
              <a:spcBef>
                <a:spcPts val="0"/>
              </a:spcBef>
              <a:spcAft>
                <a:spcPts val="0"/>
              </a:spcAft>
              <a:buClr>
                <a:schemeClr val="dk1"/>
              </a:buClr>
              <a:buSzPts val="1200"/>
              <a:buFont typeface="Montserrat"/>
              <a:buNone/>
            </a:pPr>
            <a:r>
              <a:rPr lang="en-US">
                <a:latin typeface="Montserrat"/>
                <a:ea typeface="Montserrat"/>
                <a:cs typeface="Montserrat"/>
                <a:sym typeface="Montserrat"/>
              </a:rPr>
              <a:t>What’s metadata?</a:t>
            </a:r>
            <a:endParaRPr/>
          </a:p>
        </p:txBody>
      </p:sp>
      <p:sp>
        <p:nvSpPr>
          <p:cNvPr id="313" name="Google Shape;313;g25a213b7483_0_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a213b7483_0_13:notes"/>
          <p:cNvSpPr/>
          <p:nvPr>
            <p:ph idx="2" type="sldImg"/>
          </p:nvPr>
        </p:nvSpPr>
        <p:spPr>
          <a:xfrm>
            <a:off x="381300" y="914400"/>
            <a:ext cx="6096000" cy="4572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5a213b7483_0_13:notes"/>
          <p:cNvSpPr txBox="1"/>
          <p:nvPr>
            <p:ph idx="1" type="body"/>
          </p:nvPr>
        </p:nvSpPr>
        <p:spPr>
          <a:xfrm>
            <a:off x="685800" y="5791200"/>
            <a:ext cx="5486400" cy="5486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Public funders require also open data, as much as possible</a:t>
            </a:r>
            <a:endParaRPr/>
          </a:p>
        </p:txBody>
      </p:sp>
      <p:sp>
        <p:nvSpPr>
          <p:cNvPr id="345" name="Google Shape;34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a213b7483_0_168:notes"/>
          <p:cNvSpPr/>
          <p:nvPr>
            <p:ph idx="2" type="sldImg"/>
          </p:nvPr>
        </p:nvSpPr>
        <p:spPr>
          <a:xfrm>
            <a:off x="381300" y="914400"/>
            <a:ext cx="6096000" cy="4572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5a213b7483_0_168:notes"/>
          <p:cNvSpPr txBox="1"/>
          <p:nvPr>
            <p:ph idx="1" type="body"/>
          </p:nvPr>
        </p:nvSpPr>
        <p:spPr>
          <a:xfrm>
            <a:off x="685800" y="5791200"/>
            <a:ext cx="5486400" cy="5486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Now that we have clarified what FAIR means, it is important to remember that FAIR is different from Open.</a:t>
            </a:r>
            <a:endParaRPr/>
          </a:p>
        </p:txBody>
      </p:sp>
      <p:sp>
        <p:nvSpPr>
          <p:cNvPr id="361" name="Google Shape;36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Sources:</a:t>
            </a:r>
            <a:endParaRPr/>
          </a:p>
          <a:p>
            <a:pPr indent="0" lvl="0" marL="0" rtl="0" algn="l">
              <a:spcBef>
                <a:spcPts val="0"/>
              </a:spcBef>
              <a:spcAft>
                <a:spcPts val="0"/>
              </a:spcAft>
              <a:buNone/>
            </a:pPr>
            <a:r>
              <a:rPr lang="en-US"/>
              <a:t>https://www.nature.com/nature-portfolio/editorial-policies/reporting-standards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https://researchdata.springernature.com/posts/tips-for-writing-a-dazzling-das-data-availability-statement?utm_source=sn&amp;utm_medium=referral&amp;utm_content=organic&amp;utm_campaign=RSDT_1_IR01_GL_sn_policies-das</a:t>
            </a:r>
            <a:endParaRPr/>
          </a:p>
          <a:p>
            <a:pPr indent="0" lvl="0" marL="0" rtl="0" algn="l">
              <a:spcBef>
                <a:spcPts val="0"/>
              </a:spcBef>
              <a:spcAft>
                <a:spcPts val="0"/>
              </a:spcAft>
              <a:buNone/>
            </a:pPr>
            <a:r>
              <a:t/>
            </a:r>
            <a:endParaRPr/>
          </a:p>
        </p:txBody>
      </p:sp>
      <p:sp>
        <p:nvSpPr>
          <p:cNvPr id="378" name="Google Shape;37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What’s research data management?</a:t>
            </a:r>
            <a:endParaRPr/>
          </a:p>
          <a:p>
            <a:pPr indent="0" lvl="0" marL="0" rtl="0" algn="l">
              <a:spcBef>
                <a:spcPts val="0"/>
              </a:spcBef>
              <a:spcAft>
                <a:spcPts val="0"/>
              </a:spcAft>
              <a:buClr>
                <a:schemeClr val="dk1"/>
              </a:buClr>
              <a:buSzPts val="1200"/>
              <a:buFont typeface="Calibri"/>
              <a:buNone/>
            </a:pPr>
            <a:r>
              <a:t/>
            </a:r>
            <a:endParaRPr/>
          </a:p>
        </p:txBody>
      </p:sp>
      <p:sp>
        <p:nvSpPr>
          <p:cNvPr id="55" name="Google Shape;5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24" name="Google Shape;42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a213b7483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25a213b7483_0_3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32" name="Google Shape;432;g25a213b7483_0_3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5a213b7483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5a213b7483_0_3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40" name="Google Shape;440;g25a213b7483_0_3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5a213b7483_0_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25a213b7483_0_3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48" name="Google Shape;448;g25a213b7483_0_3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5a213b7483_0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25a213b7483_0_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56" name="Google Shape;456;g25a213b7483_0_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a213b7483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25a213b7483_0_4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64" name="Google Shape;464;g25a213b7483_0_4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72" name="Google Shape;47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a:latin typeface="Montserrat"/>
                <a:ea typeface="Montserrat"/>
                <a:cs typeface="Montserrat"/>
                <a:sym typeface="Montserrat"/>
              </a:rPr>
              <a:t>Usually, all tasks needed in RDM are organised and explained according to as so called “Data life cycle”, which represents the main steps in RDM: plan, collect, process, analys, preserve, share, reuse. Cycle represets the flow research data goes through.</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Source: </a:t>
            </a:r>
            <a:endParaRPr/>
          </a:p>
          <a:p>
            <a:pPr indent="0" lvl="0" marL="0" rtl="0" algn="l">
              <a:spcBef>
                <a:spcPts val="0"/>
              </a:spcBef>
              <a:spcAft>
                <a:spcPts val="0"/>
              </a:spcAft>
              <a:buClr>
                <a:schemeClr val="dk1"/>
              </a:buClr>
              <a:buSzPts val="1200"/>
              <a:buFont typeface="Calibri"/>
              <a:buNone/>
            </a:pPr>
            <a:r>
              <a:rPr lang="en-US"/>
              <a:t>- https://rdmkit.elixir-europe.org </a:t>
            </a:r>
            <a:endParaRPr/>
          </a:p>
        </p:txBody>
      </p:sp>
      <p:sp>
        <p:nvSpPr>
          <p:cNvPr id="74" name="Google Shape;7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5a213b7483_0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25a213b7483_0_4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80" name="Google Shape;480;g25a213b7483_0_4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5a213b7483_0_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25a213b7483_0_4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88" name="Google Shape;488;g25a213b7483_0_4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a213b7483_0_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25a213b7483_0_4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496" name="Google Shape;496;g25a213b7483_0_4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5a213b7483_0_4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5a213b7483_0_4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504" name="Google Shape;504;g25a213b7483_0_4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5a213b7483_0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25a213b7483_0_4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512" name="Google Shape;512;g25a213b7483_0_4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sz="1200">
                <a:latin typeface="Montserrat"/>
                <a:ea typeface="Montserrat"/>
                <a:cs typeface="Montserrat"/>
                <a:sym typeface="Montserrat"/>
              </a:rPr>
              <a:t>Why do we care about data?</a:t>
            </a:r>
            <a:endParaRPr/>
          </a:p>
          <a:p>
            <a:pPr indent="0" lvl="0" marL="0" rtl="0" algn="l">
              <a:spcBef>
                <a:spcPts val="0"/>
              </a:spcBef>
              <a:spcAft>
                <a:spcPts val="0"/>
              </a:spcAft>
              <a:buClr>
                <a:schemeClr val="dk1"/>
              </a:buClr>
              <a:buSzPts val="1200"/>
              <a:buFont typeface="Calibri"/>
              <a:buNone/>
            </a:pPr>
            <a:r>
              <a:t/>
            </a:r>
            <a:endParaRPr/>
          </a:p>
        </p:txBody>
      </p:sp>
      <p:sp>
        <p:nvSpPr>
          <p:cNvPr id="520" name="Google Shape;52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example, metadata are machine-actionable because you can use it to order the files by “last modified” or “creation date”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example: Metadata of this course is the title, the dates, number of participants, names of organisers and trainers etc; the data is the content of the course</a:t>
            </a:r>
            <a:endParaRPr/>
          </a:p>
        </p:txBody>
      </p:sp>
      <p:sp>
        <p:nvSpPr>
          <p:cNvPr id="620" name="Google Shape;62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Source:</a:t>
            </a:r>
            <a:endParaRPr/>
          </a:p>
          <a:p>
            <a:pPr indent="-171450" lvl="0" marL="171450" rtl="0" algn="l">
              <a:spcBef>
                <a:spcPts val="0"/>
              </a:spcBef>
              <a:spcAft>
                <a:spcPts val="0"/>
              </a:spcAft>
              <a:buClr>
                <a:schemeClr val="dk1"/>
              </a:buClr>
              <a:buSzPts val="1200"/>
              <a:buFont typeface="Calibri"/>
              <a:buChar char="-"/>
            </a:pPr>
            <a:r>
              <a:rPr lang="en-US"/>
              <a:t>https://datahub.test.elixir-belgium.org</a:t>
            </a:r>
            <a:endParaRPr/>
          </a:p>
          <a:p>
            <a:pPr indent="-171450" lvl="0" marL="171450" rtl="0" algn="l">
              <a:spcBef>
                <a:spcPts val="0"/>
              </a:spcBef>
              <a:spcAft>
                <a:spcPts val="0"/>
              </a:spcAft>
              <a:buClr>
                <a:schemeClr val="dk1"/>
              </a:buClr>
              <a:buSzPts val="1200"/>
              <a:buFont typeface="Calibri"/>
              <a:buChar char="-"/>
            </a:pPr>
            <a:r>
              <a:rPr lang="en-US"/>
              <a:t>https://datahub.elixir-belgium.org</a:t>
            </a:r>
            <a:endParaRPr/>
          </a:p>
        </p:txBody>
      </p:sp>
      <p:sp>
        <p:nvSpPr>
          <p:cNvPr id="635" name="Google Shape;63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Source:</a:t>
            </a:r>
            <a:endParaRPr/>
          </a:p>
          <a:p>
            <a:pPr indent="-171450" lvl="0" marL="171450" rtl="0" algn="l">
              <a:spcBef>
                <a:spcPts val="0"/>
              </a:spcBef>
              <a:spcAft>
                <a:spcPts val="0"/>
              </a:spcAft>
              <a:buClr>
                <a:schemeClr val="dk1"/>
              </a:buClr>
              <a:buSzPts val="1200"/>
              <a:buFont typeface="Calibri"/>
              <a:buChar char="-"/>
            </a:pPr>
            <a:r>
              <a:rPr lang="en-US"/>
              <a:t>https://datahub.test.elixir-belgium.org</a:t>
            </a:r>
            <a:endParaRPr/>
          </a:p>
          <a:p>
            <a:pPr indent="-171450" lvl="0" marL="171450" rtl="0" algn="l">
              <a:spcBef>
                <a:spcPts val="0"/>
              </a:spcBef>
              <a:spcAft>
                <a:spcPts val="0"/>
              </a:spcAft>
              <a:buClr>
                <a:schemeClr val="dk1"/>
              </a:buClr>
              <a:buSzPts val="1200"/>
              <a:buFont typeface="Calibri"/>
              <a:buChar char="-"/>
            </a:pPr>
            <a:r>
              <a:rPr lang="en-US"/>
              <a:t>https://datahub.elixir-belgium.org</a:t>
            </a:r>
            <a:endParaRPr/>
          </a:p>
        </p:txBody>
      </p:sp>
      <p:sp>
        <p:nvSpPr>
          <p:cNvPr id="652" name="Google Shape;65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ontserrat"/>
              <a:buNone/>
            </a:pPr>
            <a:r>
              <a:rPr lang="en-US">
                <a:latin typeface="Montserrat"/>
                <a:ea typeface="Montserrat"/>
                <a:cs typeface="Montserrat"/>
                <a:sym typeface="Montserrat"/>
              </a:rPr>
              <a:t>We also care because funders and journals are now asking researchers to focus not only on paper publication, but also on the data itself. In fact, they requires DMP and accessible datasets.</a:t>
            </a:r>
            <a:endParaRPr/>
          </a:p>
          <a:p>
            <a:pPr indent="0" lvl="0" marL="0" rtl="0" algn="l">
              <a:spcBef>
                <a:spcPts val="0"/>
              </a:spcBef>
              <a:spcAft>
                <a:spcPts val="0"/>
              </a:spcAft>
              <a:buClr>
                <a:schemeClr val="dk1"/>
              </a:buClr>
              <a:buSzPts val="1200"/>
              <a:buFont typeface="Calibri"/>
              <a:buNone/>
            </a:pPr>
            <a:r>
              <a:t/>
            </a:r>
            <a:endParaRPr/>
          </a:p>
        </p:txBody>
      </p:sp>
      <p:sp>
        <p:nvSpPr>
          <p:cNvPr id="102" name="Google Shape;10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a213b7483_0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5a213b7483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a213b7483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5a213b7483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pic>
        <p:nvPicPr>
          <p:cNvPr id="12" name="Google Shape;12;p4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 name="Google Shape;13;p46"/>
          <p:cNvSpPr txBox="1"/>
          <p:nvPr>
            <p:ph type="title"/>
          </p:nvPr>
        </p:nvSpPr>
        <p:spPr>
          <a:xfrm>
            <a:off x="247996" y="240434"/>
            <a:ext cx="9195261" cy="74046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5400"/>
              <a:buFont typeface="Montserrat Light"/>
              <a:buNone/>
              <a:defRPr b="0" i="0" sz="5400" u="none" cap="none" strike="noStrike">
                <a:solidFill>
                  <a:schemeClr val="dk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 name="Shape 14"/>
        <p:cNvGrpSpPr/>
        <p:nvPr/>
      </p:nvGrpSpPr>
      <p:grpSpPr>
        <a:xfrm>
          <a:off x="0" y="0"/>
          <a:ext cx="0" cy="0"/>
          <a:chOff x="0" y="0"/>
          <a:chExt cx="0" cy="0"/>
        </a:xfrm>
      </p:grpSpPr>
      <p:pic>
        <p:nvPicPr>
          <p:cNvPr id="15" name="Google Shape;15;p4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 name="Google Shape;16;p47"/>
          <p:cNvSpPr txBox="1"/>
          <p:nvPr>
            <p:ph type="title"/>
          </p:nvPr>
        </p:nvSpPr>
        <p:spPr>
          <a:xfrm>
            <a:off x="281248" y="215497"/>
            <a:ext cx="5814752" cy="65734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19" name="Google Shape;19;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2800" u="none" cap="none" strike="noStrike">
                <a:solidFill>
                  <a:schemeClr val="dk1"/>
                </a:solidFill>
                <a:latin typeface="Montserrat Light"/>
                <a:ea typeface="Montserrat Light"/>
                <a:cs typeface="Montserrat Light"/>
                <a:sym typeface="Montserrat Light"/>
              </a:defRPr>
            </a:lvl1pPr>
            <a:lvl2pPr indent="-342900" lvl="1" marL="914400" marR="0" rtl="0" algn="l">
              <a:lnSpc>
                <a:spcPct val="90000"/>
              </a:lnSpc>
              <a:spcBef>
                <a:spcPts val="500"/>
              </a:spcBef>
              <a:spcAft>
                <a:spcPts val="0"/>
              </a:spcAft>
              <a:buClr>
                <a:schemeClr val="dk1"/>
              </a:buClr>
              <a:buSzPts val="1800"/>
              <a:buFont typeface="Arial"/>
              <a:buChar char="•"/>
              <a:defRPr b="0" i="0" sz="2400" u="none" cap="none" strike="noStrike">
                <a:solidFill>
                  <a:schemeClr val="dk1"/>
                </a:solidFill>
                <a:latin typeface="Montserrat Light"/>
                <a:ea typeface="Montserrat Light"/>
                <a:cs typeface="Montserrat Light"/>
                <a:sym typeface="Montserrat Light"/>
              </a:defRPr>
            </a:lvl2pPr>
            <a:lvl3pPr indent="-342900" lvl="2" marL="1371600" marR="0" rtl="0" algn="l">
              <a:lnSpc>
                <a:spcPct val="90000"/>
              </a:lnSpc>
              <a:spcBef>
                <a:spcPts val="500"/>
              </a:spcBef>
              <a:spcAft>
                <a:spcPts val="0"/>
              </a:spcAft>
              <a:buClr>
                <a:schemeClr val="dk1"/>
              </a:buClr>
              <a:buSzPts val="1800"/>
              <a:buFont typeface="Arial"/>
              <a:buChar char="•"/>
              <a:defRPr b="0" i="0" sz="2000" u="none" cap="none" strike="noStrike">
                <a:solidFill>
                  <a:schemeClr val="dk1"/>
                </a:solidFill>
                <a:latin typeface="Montserrat Light"/>
                <a:ea typeface="Montserrat Light"/>
                <a:cs typeface="Montserrat Light"/>
                <a:sym typeface="Montserrat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9pPr>
          </a:lstStyle>
          <a:p/>
        </p:txBody>
      </p:sp>
      <p:sp>
        <p:nvSpPr>
          <p:cNvPr id="20" name="Google Shape;20;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1pPr>
            <a:lvl2pPr lvl="1"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2pPr>
            <a:lvl3pPr lvl="2"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3pPr>
            <a:lvl4pPr lvl="3"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4pPr>
            <a:lvl5pPr lvl="4"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5pPr>
            <a:lvl6pPr lvl="5"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6pPr>
            <a:lvl7pPr lvl="6"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7pPr>
            <a:lvl8pPr lvl="7"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8pPr>
            <a:lvl9pPr lvl="8"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9pPr>
          </a:lstStyle>
          <a:p/>
        </p:txBody>
      </p:sp>
      <p:sp>
        <p:nvSpPr>
          <p:cNvPr id="21" name="Google Shape;21;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1pPr>
            <a:lvl2pPr lvl="1"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2pPr>
            <a:lvl3pPr lvl="2"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3pPr>
            <a:lvl4pPr lvl="3"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4pPr>
            <a:lvl5pPr lvl="4"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5pPr>
            <a:lvl6pPr lvl="5"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6pPr>
            <a:lvl7pPr lvl="6"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7pPr>
            <a:lvl8pPr lvl="7"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8pPr>
            <a:lvl9pPr lvl="8" marR="0" rtl="0" algn="l">
              <a:spcBef>
                <a:spcPts val="0"/>
              </a:spcBef>
              <a:spcAft>
                <a:spcPts val="0"/>
              </a:spcAft>
              <a:buClr>
                <a:schemeClr val="dk1"/>
              </a:buClr>
              <a:buSzPts val="1400"/>
              <a:buFont typeface="Montserrat Light"/>
              <a:buNone/>
              <a:defRPr b="0" i="0" sz="1800" u="none" cap="none" strike="noStrike">
                <a:solidFill>
                  <a:schemeClr val="dk1"/>
                </a:solidFill>
                <a:latin typeface="Montserrat Light"/>
                <a:ea typeface="Montserrat Light"/>
                <a:cs typeface="Montserrat Light"/>
                <a:sym typeface="Montserrat Light"/>
              </a:defRPr>
            </a:lvl9pPr>
          </a:lstStyle>
          <a:p/>
        </p:txBody>
      </p:sp>
      <p:sp>
        <p:nvSpPr>
          <p:cNvPr id="22" name="Google Shape;22;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chemeClr val="dk1"/>
              </a:buClr>
              <a:buSzPts val="1800"/>
              <a:buFont typeface="Montserrat Light"/>
              <a:buNone/>
              <a:defRPr b="0" i="0" sz="1800" u="none" cap="none" strike="noStrike">
                <a:solidFill>
                  <a:schemeClr val="dk1"/>
                </a:solidFill>
                <a:latin typeface="Montserrat Light"/>
                <a:ea typeface="Montserrat Light"/>
                <a:cs typeface="Montserrat Light"/>
                <a:sym typeface="Montserrat Light"/>
              </a:defRPr>
            </a:lvl1pPr>
            <a:lvl2pPr indent="0" lvl="1" marL="0" marR="0" rtl="0" algn="r">
              <a:spcBef>
                <a:spcPts val="0"/>
              </a:spcBef>
              <a:spcAft>
                <a:spcPts val="0"/>
              </a:spcAft>
              <a:buClr>
                <a:schemeClr val="dk1"/>
              </a:buClr>
              <a:buSzPts val="1800"/>
              <a:buFont typeface="Montserrat Light"/>
              <a:buNone/>
              <a:defRPr b="0" i="0" sz="1800" u="none" cap="none" strike="noStrike">
                <a:solidFill>
                  <a:schemeClr val="dk1"/>
                </a:solidFill>
                <a:latin typeface="Montserrat Light"/>
                <a:ea typeface="Montserrat Light"/>
                <a:cs typeface="Montserrat Light"/>
                <a:sym typeface="Montserrat Light"/>
              </a:defRPr>
            </a:lvl2pPr>
            <a:lvl3pPr indent="0" lvl="2" marL="0" marR="0" rtl="0" algn="r">
              <a:spcBef>
                <a:spcPts val="0"/>
              </a:spcBef>
              <a:spcAft>
                <a:spcPts val="0"/>
              </a:spcAft>
              <a:buClr>
                <a:schemeClr val="dk1"/>
              </a:buClr>
              <a:buSzPts val="1800"/>
              <a:buFont typeface="Montserrat Light"/>
              <a:buNone/>
              <a:defRPr b="0" i="0" sz="1800" u="none" cap="none" strike="noStrike">
                <a:solidFill>
                  <a:schemeClr val="dk1"/>
                </a:solidFill>
                <a:latin typeface="Montserrat Light"/>
                <a:ea typeface="Montserrat Light"/>
                <a:cs typeface="Montserrat Light"/>
                <a:sym typeface="Montserrat Light"/>
              </a:defRPr>
            </a:lvl3pPr>
            <a:lvl4pPr indent="0" lvl="3" marL="0" marR="0" rtl="0" algn="r">
              <a:spcBef>
                <a:spcPts val="0"/>
              </a:spcBef>
              <a:spcAft>
                <a:spcPts val="0"/>
              </a:spcAft>
              <a:buClr>
                <a:schemeClr val="dk1"/>
              </a:buClr>
              <a:buSzPts val="1800"/>
              <a:buFont typeface="Montserrat Light"/>
              <a:buNone/>
              <a:defRPr b="0" i="0" sz="1800" u="none" cap="none" strike="noStrike">
                <a:solidFill>
                  <a:schemeClr val="dk1"/>
                </a:solidFill>
                <a:latin typeface="Montserrat Light"/>
                <a:ea typeface="Montserrat Light"/>
                <a:cs typeface="Montserrat Light"/>
                <a:sym typeface="Montserrat Light"/>
              </a:defRPr>
            </a:lvl4pPr>
            <a:lvl5pPr indent="0" lvl="4" marL="0" marR="0" rtl="0" algn="r">
              <a:spcBef>
                <a:spcPts val="0"/>
              </a:spcBef>
              <a:spcAft>
                <a:spcPts val="0"/>
              </a:spcAft>
              <a:buClr>
                <a:schemeClr val="dk1"/>
              </a:buClr>
              <a:buSzPts val="1800"/>
              <a:buFont typeface="Montserrat Light"/>
              <a:buNone/>
              <a:defRPr b="0" i="0" sz="1800" u="none" cap="none" strike="noStrike">
                <a:solidFill>
                  <a:schemeClr val="dk1"/>
                </a:solidFill>
                <a:latin typeface="Montserrat Light"/>
                <a:ea typeface="Montserrat Light"/>
                <a:cs typeface="Montserrat Light"/>
                <a:sym typeface="Montserrat Light"/>
              </a:defRPr>
            </a:lvl5pPr>
            <a:lvl6pPr indent="0" lvl="5" marL="0" marR="0" rtl="0" algn="r">
              <a:spcBef>
                <a:spcPts val="0"/>
              </a:spcBef>
              <a:spcAft>
                <a:spcPts val="0"/>
              </a:spcAft>
              <a:buClr>
                <a:schemeClr val="dk1"/>
              </a:buClr>
              <a:buSzPts val="1800"/>
              <a:buFont typeface="Montserrat Light"/>
              <a:buNone/>
              <a:defRPr b="0" i="0" sz="1800" u="none" cap="none" strike="noStrike">
                <a:solidFill>
                  <a:schemeClr val="dk1"/>
                </a:solidFill>
                <a:latin typeface="Montserrat Light"/>
                <a:ea typeface="Montserrat Light"/>
                <a:cs typeface="Montserrat Light"/>
                <a:sym typeface="Montserrat Light"/>
              </a:defRPr>
            </a:lvl6pPr>
            <a:lvl7pPr indent="0" lvl="6" marL="0" marR="0" rtl="0" algn="r">
              <a:spcBef>
                <a:spcPts val="0"/>
              </a:spcBef>
              <a:spcAft>
                <a:spcPts val="0"/>
              </a:spcAft>
              <a:buClr>
                <a:schemeClr val="dk1"/>
              </a:buClr>
              <a:buSzPts val="1800"/>
              <a:buFont typeface="Montserrat Light"/>
              <a:buNone/>
              <a:defRPr b="0" i="0" sz="1800" u="none" cap="none" strike="noStrike">
                <a:solidFill>
                  <a:schemeClr val="dk1"/>
                </a:solidFill>
                <a:latin typeface="Montserrat Light"/>
                <a:ea typeface="Montserrat Light"/>
                <a:cs typeface="Montserrat Light"/>
                <a:sym typeface="Montserrat Light"/>
              </a:defRPr>
            </a:lvl7pPr>
            <a:lvl8pPr indent="0" lvl="7" marL="0" marR="0" rtl="0" algn="r">
              <a:spcBef>
                <a:spcPts val="0"/>
              </a:spcBef>
              <a:spcAft>
                <a:spcPts val="0"/>
              </a:spcAft>
              <a:buClr>
                <a:schemeClr val="dk1"/>
              </a:buClr>
              <a:buSzPts val="1800"/>
              <a:buFont typeface="Montserrat Light"/>
              <a:buNone/>
              <a:defRPr b="0" i="0" sz="1800" u="none" cap="none" strike="noStrike">
                <a:solidFill>
                  <a:schemeClr val="dk1"/>
                </a:solidFill>
                <a:latin typeface="Montserrat Light"/>
                <a:ea typeface="Montserrat Light"/>
                <a:cs typeface="Montserrat Light"/>
                <a:sym typeface="Montserrat Light"/>
              </a:defRPr>
            </a:lvl8pPr>
            <a:lvl9pPr indent="0" lvl="8" marL="0" marR="0" rtl="0" algn="r">
              <a:spcBef>
                <a:spcPts val="0"/>
              </a:spcBef>
              <a:spcAft>
                <a:spcPts val="0"/>
              </a:spcAft>
              <a:buClr>
                <a:schemeClr val="dk1"/>
              </a:buClr>
              <a:buSzPts val="1800"/>
              <a:buFont typeface="Montserrat Light"/>
              <a:buNone/>
              <a:defRPr b="0" i="0" sz="1800" u="none" cap="none" strike="noStrike">
                <a:solidFill>
                  <a:schemeClr val="dk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 name="Shape 23"/>
        <p:cNvGrpSpPr/>
        <p:nvPr/>
      </p:nvGrpSpPr>
      <p:grpSpPr>
        <a:xfrm>
          <a:off x="0" y="0"/>
          <a:ext cx="0" cy="0"/>
          <a:chOff x="0" y="0"/>
          <a:chExt cx="0" cy="0"/>
        </a:xfrm>
      </p:grpSpPr>
      <p:pic>
        <p:nvPicPr>
          <p:cNvPr id="24" name="Google Shape;24;p4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 name="Google Shape;25;p49"/>
          <p:cNvSpPr/>
          <p:nvPr/>
        </p:nvSpPr>
        <p:spPr>
          <a:xfrm>
            <a:off x="7331825" y="2028305"/>
            <a:ext cx="22610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Email here</a:t>
            </a:r>
            <a:endParaRPr sz="1800">
              <a:solidFill>
                <a:schemeClr val="dk1"/>
              </a:solidFill>
              <a:latin typeface="Montserrat Light"/>
              <a:ea typeface="Montserrat Light"/>
              <a:cs typeface="Montserrat Light"/>
              <a:sym typeface="Montserrat Light"/>
            </a:endParaRPr>
          </a:p>
        </p:txBody>
      </p:sp>
      <p:sp>
        <p:nvSpPr>
          <p:cNvPr id="26" name="Google Shape;26;p49"/>
          <p:cNvSpPr/>
          <p:nvPr/>
        </p:nvSpPr>
        <p:spPr>
          <a:xfrm>
            <a:off x="7331825" y="2660874"/>
            <a:ext cx="22610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Website here</a:t>
            </a:r>
            <a:endParaRPr sz="1800">
              <a:solidFill>
                <a:schemeClr val="dk1"/>
              </a:solidFill>
              <a:latin typeface="Montserrat Light"/>
              <a:ea typeface="Montserrat Light"/>
              <a:cs typeface="Montserrat Light"/>
              <a:sym typeface="Montserrat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7" name="Shape 27"/>
        <p:cNvGrpSpPr/>
        <p:nvPr/>
      </p:nvGrpSpPr>
      <p:grpSpPr>
        <a:xfrm>
          <a:off x="0" y="0"/>
          <a:ext cx="0" cy="0"/>
          <a:chOff x="0" y="0"/>
          <a:chExt cx="0" cy="0"/>
        </a:xfrm>
      </p:grpSpPr>
      <p:pic>
        <p:nvPicPr>
          <p:cNvPr id="28" name="Google Shape;28;p5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9" name="Google Shape;29;p50"/>
          <p:cNvSpPr/>
          <p:nvPr/>
        </p:nvSpPr>
        <p:spPr>
          <a:xfrm>
            <a:off x="7315199" y="2603452"/>
            <a:ext cx="22610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Email here</a:t>
            </a:r>
            <a:endParaRPr sz="1800">
              <a:solidFill>
                <a:schemeClr val="dk1"/>
              </a:solidFill>
              <a:latin typeface="Montserrat Light"/>
              <a:ea typeface="Montserrat Light"/>
              <a:cs typeface="Montserrat Light"/>
              <a:sym typeface="Montserrat Light"/>
            </a:endParaRPr>
          </a:p>
        </p:txBody>
      </p:sp>
      <p:sp>
        <p:nvSpPr>
          <p:cNvPr id="30" name="Google Shape;30;p50"/>
          <p:cNvSpPr/>
          <p:nvPr/>
        </p:nvSpPr>
        <p:spPr>
          <a:xfrm>
            <a:off x="7315199" y="3244334"/>
            <a:ext cx="22610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Website here</a:t>
            </a:r>
            <a:endParaRPr sz="1800">
              <a:solidFill>
                <a:schemeClr val="dk1"/>
              </a:solidFill>
              <a:latin typeface="Montserrat Light"/>
              <a:ea typeface="Montserrat Light"/>
              <a:cs typeface="Montserrat Light"/>
              <a:sym typeface="Montserrat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g25a213b7483_0_77"/>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33" name="Google Shape;33;g25a213b7483_0_77"/>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34" name="Google Shape;34;g25a213b7483_0_7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g25a213b7483_0_219"/>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spcBef>
                <a:spcPts val="0"/>
              </a:spcBef>
              <a:spcAft>
                <a:spcPts val="0"/>
              </a:spcAft>
              <a:buSzPts val="6900"/>
              <a:buChar char="●"/>
              <a:defRPr sz="6900"/>
            </a:lvl1pPr>
            <a:lvl2pPr lvl="1" rtl="0" algn="ctr">
              <a:spcBef>
                <a:spcPts val="0"/>
              </a:spcBef>
              <a:spcAft>
                <a:spcPts val="0"/>
              </a:spcAft>
              <a:buSzPts val="6900"/>
              <a:buChar char="○"/>
              <a:defRPr sz="6900"/>
            </a:lvl2pPr>
            <a:lvl3pPr lvl="2" rtl="0" algn="ctr">
              <a:spcBef>
                <a:spcPts val="0"/>
              </a:spcBef>
              <a:spcAft>
                <a:spcPts val="0"/>
              </a:spcAft>
              <a:buSzPts val="6900"/>
              <a:buChar char="■"/>
              <a:defRPr sz="6900"/>
            </a:lvl3pPr>
            <a:lvl4pPr lvl="3" rtl="0" algn="ctr">
              <a:spcBef>
                <a:spcPts val="0"/>
              </a:spcBef>
              <a:spcAft>
                <a:spcPts val="0"/>
              </a:spcAft>
              <a:buSzPts val="6900"/>
              <a:buChar char="●"/>
              <a:defRPr sz="6900"/>
            </a:lvl4pPr>
            <a:lvl5pPr lvl="4" rtl="0" algn="ctr">
              <a:spcBef>
                <a:spcPts val="0"/>
              </a:spcBef>
              <a:spcAft>
                <a:spcPts val="0"/>
              </a:spcAft>
              <a:buSzPts val="6900"/>
              <a:buChar char="○"/>
              <a:defRPr sz="6900"/>
            </a:lvl5pPr>
            <a:lvl6pPr lvl="5" rtl="0" algn="ctr">
              <a:spcBef>
                <a:spcPts val="0"/>
              </a:spcBef>
              <a:spcAft>
                <a:spcPts val="0"/>
              </a:spcAft>
              <a:buSzPts val="6900"/>
              <a:buChar char="■"/>
              <a:defRPr sz="6900"/>
            </a:lvl6pPr>
            <a:lvl7pPr lvl="6" rtl="0" algn="ctr">
              <a:spcBef>
                <a:spcPts val="0"/>
              </a:spcBef>
              <a:spcAft>
                <a:spcPts val="0"/>
              </a:spcAft>
              <a:buSzPts val="6900"/>
              <a:buChar char="●"/>
              <a:defRPr sz="6900"/>
            </a:lvl7pPr>
            <a:lvl8pPr lvl="7" rtl="0" algn="ctr">
              <a:spcBef>
                <a:spcPts val="0"/>
              </a:spcBef>
              <a:spcAft>
                <a:spcPts val="0"/>
              </a:spcAft>
              <a:buSzPts val="6900"/>
              <a:buChar char="○"/>
              <a:defRPr sz="6900"/>
            </a:lvl8pPr>
            <a:lvl9pPr lvl="8" rtl="0" algn="ctr">
              <a:spcBef>
                <a:spcPts val="0"/>
              </a:spcBef>
              <a:spcAft>
                <a:spcPts val="0"/>
              </a:spcAft>
              <a:buSzPts val="6900"/>
              <a:buChar char="■"/>
              <a:defRPr sz="6900"/>
            </a:lvl9pPr>
          </a:lstStyle>
          <a:p/>
        </p:txBody>
      </p:sp>
      <p:sp>
        <p:nvSpPr>
          <p:cNvPr id="37" name="Google Shape;37;g25a213b7483_0_219"/>
          <p:cNvSpPr txBox="1"/>
          <p:nvPr>
            <p:ph idx="1" type="subTitle"/>
          </p:nvPr>
        </p:nvSpPr>
        <p:spPr>
          <a:xfrm>
            <a:off x="415600" y="3778833"/>
            <a:ext cx="11360700" cy="10569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38" name="Google Shape;38;g25a213b7483_0_2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45"/>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hyperlink" Target="https://www.go-fair.org/fair-principl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hyperlink" Target="https://www.go-fair.org/fair-principl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hyperlink" Target="https://rdmkit.elixir-europe.org/metadata_management#how-do-you-find-appropriate-vocabularies-or-ontologies" TargetMode="External"/><Relationship Id="rId6" Type="http://schemas.openxmlformats.org/officeDocument/2006/relationships/hyperlink" Target="https://faircookbook.elixir-europe.org/content/recipes/interoperability/introduction-terminologies-ontologie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jpg"/><Relationship Id="rId4" Type="http://schemas.openxmlformats.org/officeDocument/2006/relationships/image" Target="../media/image21.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jpg"/><Relationship Id="rId4" Type="http://schemas.openxmlformats.org/officeDocument/2006/relationships/hyperlink" Target="https://www.go-fair.org/fair-principl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6.jpg"/><Relationship Id="rId4" Type="http://schemas.openxmlformats.org/officeDocument/2006/relationships/image" Target="../media/image55.jpg"/><Relationship Id="rId5" Type="http://schemas.openxmlformats.org/officeDocument/2006/relationships/hyperlink" Target="http://opendefinition.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hyperlink" Target="http://aukeherrema.n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8.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rdmkit.elixir-europe.org/" TargetMode="External"/><Relationship Id="rId9" Type="http://schemas.openxmlformats.org/officeDocument/2006/relationships/image" Target="../media/image2.png"/><Relationship Id="rId5" Type="http://schemas.openxmlformats.org/officeDocument/2006/relationships/hyperlink" Target="https://rdmkit.elixir-europe.org/" TargetMode="External"/><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14.png"/><Relationship Id="rId5" Type="http://schemas.openxmlformats.org/officeDocument/2006/relationships/image" Target="../media/image38.png"/><Relationship Id="rId6" Type="http://schemas.openxmlformats.org/officeDocument/2006/relationships/image" Target="../media/image25.png"/></Relationships>
</file>

<file path=ppt/slides/_rels/slide48.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0.png"/><Relationship Id="rId13" Type="http://schemas.openxmlformats.org/officeDocument/2006/relationships/image" Target="../media/image57.png"/><Relationship Id="rId12" Type="http://schemas.openxmlformats.org/officeDocument/2006/relationships/hyperlink" Target="https://rdm.elixir-belgium.org/" TargetMode="External"/><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rdmkit.elixir-europe.org/" TargetMode="External"/><Relationship Id="rId4" Type="http://schemas.openxmlformats.org/officeDocument/2006/relationships/hyperlink" Target="https://elixir-europe.org/" TargetMode="External"/><Relationship Id="rId9" Type="http://schemas.openxmlformats.org/officeDocument/2006/relationships/hyperlink" Target="https://rdmkit.elixir-europe.org/" TargetMode="External"/><Relationship Id="rId5" Type="http://schemas.openxmlformats.org/officeDocument/2006/relationships/hyperlink" Target="https://elixir-europe.org/" TargetMode="External"/><Relationship Id="rId6" Type="http://schemas.openxmlformats.org/officeDocument/2006/relationships/hyperlink" Target="https://elixir-europe.org/what-we-offer/guidelines" TargetMode="External"/><Relationship Id="rId7" Type="http://schemas.openxmlformats.org/officeDocument/2006/relationships/hyperlink" Target="https://www.elixir-belgium.org/research_data_management" TargetMode="External"/><Relationship Id="rId8" Type="http://schemas.openxmlformats.org/officeDocument/2006/relationships/hyperlink" Target="https://rdm.elixir-belgium.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hyperlink" Target="https://rdmkit.elixir-europe.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4.png"/><Relationship Id="rId4" Type="http://schemas.openxmlformats.org/officeDocument/2006/relationships/hyperlink" Target="mailto:info@elixir-belgium.org" TargetMode="External"/><Relationship Id="rId5" Type="http://schemas.openxmlformats.org/officeDocument/2006/relationships/hyperlink" Target="https://www.elixir-belgium.org/" TargetMode="External"/><Relationship Id="rId6" Type="http://schemas.openxmlformats.org/officeDocument/2006/relationships/hyperlink" Target="http://creativecommons.org/licenses/by/4.0/" TargetMode="External"/><Relationship Id="rId7"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hyperlink" Target="https://datahub.test.elixir-belgium.org/" TargetMode="External"/><Relationship Id="rId5"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hyperlink" Target="https://datahub.test.elixir-belgium.or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hyperlink" Target="https://doi.org/10.1038/d41586-018-03065-z"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hyperlink" Target="https://rdmkit.elixir-europe.org/" TargetMode="External"/><Relationship Id="rId8" Type="http://schemas.openxmlformats.org/officeDocument/2006/relationships/hyperlink" Target="https://rdmkit.elixir-europe.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1"/>
          <p:cNvSpPr txBox="1"/>
          <p:nvPr>
            <p:ph type="ctrTitle"/>
          </p:nvPr>
        </p:nvSpPr>
        <p:spPr>
          <a:xfrm>
            <a:off x="368530" y="345382"/>
            <a:ext cx="10555283" cy="9704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5400"/>
              <a:buFont typeface="Montserrat Light"/>
              <a:buNone/>
            </a:pPr>
            <a:r>
              <a:rPr b="0" i="0" lang="en-US" sz="5400" u="none" cap="none" strike="noStrike">
                <a:solidFill>
                  <a:schemeClr val="dk1"/>
                </a:solidFill>
                <a:latin typeface="Montserrat Light"/>
                <a:ea typeface="Montserrat Light"/>
                <a:cs typeface="Montserrat Light"/>
                <a:sym typeface="Montserrat Light"/>
              </a:rPr>
              <a:t>No (available) data, no paper</a:t>
            </a:r>
            <a:endParaRPr/>
          </a:p>
        </p:txBody>
      </p:sp>
      <p:sp>
        <p:nvSpPr>
          <p:cNvPr id="44" name="Google Shape;44;p1"/>
          <p:cNvSpPr txBox="1"/>
          <p:nvPr>
            <p:ph idx="1" type="subTitle"/>
          </p:nvPr>
        </p:nvSpPr>
        <p:spPr>
          <a:xfrm>
            <a:off x="368531" y="1465667"/>
            <a:ext cx="9144000" cy="6374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Arial"/>
              <a:buNone/>
            </a:pPr>
            <a:r>
              <a:rPr b="0" i="0" lang="en-US" sz="3200" u="none" cap="none" strike="noStrike">
                <a:solidFill>
                  <a:schemeClr val="dk1"/>
                </a:solidFill>
                <a:latin typeface="Montserrat Light"/>
                <a:ea typeface="Montserrat Light"/>
                <a:cs typeface="Montserrat Light"/>
                <a:sym typeface="Montserrat Light"/>
              </a:rPr>
              <a:t>Better to start with the end in mind</a:t>
            </a:r>
            <a:endParaRPr b="0" i="0" sz="2800" u="none" cap="none" strike="noStrike">
              <a:solidFill>
                <a:schemeClr val="dk1"/>
              </a:solidFill>
              <a:latin typeface="Montserrat Light"/>
              <a:ea typeface="Montserrat Light"/>
              <a:cs typeface="Montserrat Light"/>
              <a:sym typeface="Montserrat Light"/>
            </a:endParaRPr>
          </a:p>
        </p:txBody>
      </p:sp>
      <p:sp>
        <p:nvSpPr>
          <p:cNvPr id="45" name="Google Shape;45;p1"/>
          <p:cNvSpPr/>
          <p:nvPr/>
        </p:nvSpPr>
        <p:spPr>
          <a:xfrm>
            <a:off x="2853975" y="5059675"/>
            <a:ext cx="4857600" cy="876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200">
                <a:solidFill>
                  <a:schemeClr val="dk1"/>
                </a:solidFill>
                <a:latin typeface="Montserrat"/>
                <a:ea typeface="Montserrat"/>
                <a:cs typeface="Montserrat"/>
                <a:sym typeface="Montserrat"/>
              </a:rPr>
              <a:t>Adapted by Bruna Piereck</a:t>
            </a:r>
            <a:endParaRPr b="1" sz="1200">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None/>
            </a:pPr>
            <a:r>
              <a:rPr lang="en-US" sz="1200">
                <a:solidFill>
                  <a:schemeClr val="dk1"/>
                </a:solidFill>
                <a:latin typeface="Montserrat"/>
                <a:ea typeface="Montserrat"/>
                <a:cs typeface="Montserrat"/>
                <a:sym typeface="Montserrat"/>
              </a:rPr>
              <a:t>from:  </a:t>
            </a:r>
            <a:r>
              <a:rPr b="0" i="0" lang="en-US" sz="1200" u="none" cap="none" strike="noStrike">
                <a:solidFill>
                  <a:schemeClr val="dk1"/>
                </a:solidFill>
                <a:latin typeface="Montserrat"/>
                <a:ea typeface="Montserrat"/>
                <a:cs typeface="Montserrat"/>
                <a:sym typeface="Montserrat"/>
              </a:rPr>
              <a:t>Flora D’Anna, PhD [Data steward at ELIXIR Belgium]</a:t>
            </a:r>
            <a:endParaRPr b="0" i="0" sz="1200" u="none" cap="none" strike="noStrike">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None/>
            </a:pPr>
            <a:r>
              <a:rPr lang="en-US" sz="1200">
                <a:solidFill>
                  <a:schemeClr val="dk1"/>
                </a:solidFill>
                <a:latin typeface="Montserrat"/>
                <a:ea typeface="Montserrat"/>
                <a:cs typeface="Montserrat"/>
                <a:sym typeface="Montserrat"/>
              </a:rPr>
              <a:t>Julho/2023     Recife-Brasil</a:t>
            </a:r>
            <a:endParaRPr sz="1200">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5a213b7483_0_81"/>
          <p:cNvSpPr/>
          <p:nvPr/>
        </p:nvSpPr>
        <p:spPr>
          <a:xfrm>
            <a:off x="415807" y="1918671"/>
            <a:ext cx="113931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What is FAIR and OPEN?</a:t>
            </a:r>
            <a:endParaRPr sz="280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Clr>
                <a:schemeClr val="dk1"/>
              </a:buClr>
              <a:buSzPts val="2800"/>
              <a:buFont typeface="Montserrat Light"/>
              <a:buNone/>
            </a:pPr>
            <a:r>
              <a:rPr b="1" lang="en-US" sz="2800">
                <a:solidFill>
                  <a:schemeClr val="dk1"/>
                </a:solidFill>
                <a:latin typeface="Montserrat"/>
                <a:ea typeface="Montserrat"/>
                <a:cs typeface="Montserrat"/>
                <a:sym typeface="Montserrat"/>
              </a:rPr>
              <a:t>O que significa dizer que os dados são FAIR ou OPEN?</a:t>
            </a:r>
            <a:endParaRPr b="1" sz="2800">
              <a:solidFill>
                <a:schemeClr val="dk1"/>
              </a:solidFill>
              <a:latin typeface="Montserrat"/>
              <a:ea typeface="Montserrat"/>
              <a:cs typeface="Montserrat"/>
              <a:sym typeface="Montserrat"/>
            </a:endParaRPr>
          </a:p>
        </p:txBody>
      </p:sp>
      <p:sp>
        <p:nvSpPr>
          <p:cNvPr id="146" name="Google Shape;146;g25a213b7483_0_81"/>
          <p:cNvSpPr/>
          <p:nvPr/>
        </p:nvSpPr>
        <p:spPr>
          <a:xfrm>
            <a:off x="3939001" y="3177866"/>
            <a:ext cx="4314000" cy="1138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ontserrat Light"/>
                <a:ea typeface="Montserrat Light"/>
                <a:cs typeface="Montserrat Light"/>
                <a:sym typeface="Montserrat Light"/>
              </a:rPr>
              <a:t>Let’s write possible reasons</a:t>
            </a:r>
            <a:endParaRPr sz="180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t/>
            </a:r>
            <a:endParaRPr sz="240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rPr i="1" lang="en-US" sz="2000">
                <a:solidFill>
                  <a:schemeClr val="dk1"/>
                </a:solidFill>
                <a:latin typeface="Montserrat Light"/>
                <a:ea typeface="Montserrat Light"/>
                <a:cs typeface="Montserrat Light"/>
                <a:sym typeface="Montserrat Light"/>
              </a:rPr>
              <a:t>use pens and papers</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4"/>
          <p:cNvSpPr/>
          <p:nvPr/>
        </p:nvSpPr>
        <p:spPr>
          <a:xfrm>
            <a:off x="415807" y="434622"/>
            <a:ext cx="113929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FAIR principles for data and metadata</a:t>
            </a:r>
            <a:endParaRPr sz="1800">
              <a:solidFill>
                <a:schemeClr val="dk1"/>
              </a:solidFill>
              <a:latin typeface="Montserrat Light"/>
              <a:ea typeface="Montserrat Light"/>
              <a:cs typeface="Montserrat Light"/>
              <a:sym typeface="Montserrat Light"/>
            </a:endParaRPr>
          </a:p>
        </p:txBody>
      </p:sp>
      <p:grpSp>
        <p:nvGrpSpPr>
          <p:cNvPr id="153" name="Google Shape;153;p14"/>
          <p:cNvGrpSpPr/>
          <p:nvPr/>
        </p:nvGrpSpPr>
        <p:grpSpPr>
          <a:xfrm>
            <a:off x="3222482" y="1737093"/>
            <a:ext cx="5747036" cy="2205644"/>
            <a:chOff x="2423593" y="1765860"/>
            <a:chExt cx="5747036" cy="2205644"/>
          </a:xfrm>
        </p:grpSpPr>
        <p:pic>
          <p:nvPicPr>
            <p:cNvPr id="154" name="Google Shape;154;p14"/>
            <p:cNvPicPr preferRelativeResize="0"/>
            <p:nvPr/>
          </p:nvPicPr>
          <p:blipFill rotWithShape="1">
            <a:blip r:embed="rId3">
              <a:alphaModFix/>
            </a:blip>
            <a:srcRect b="0" l="0" r="0" t="0"/>
            <a:stretch/>
          </p:blipFill>
          <p:spPr>
            <a:xfrm>
              <a:off x="2514112" y="1809075"/>
              <a:ext cx="5656516" cy="1918514"/>
            </a:xfrm>
            <a:prstGeom prst="rect">
              <a:avLst/>
            </a:prstGeom>
            <a:noFill/>
            <a:ln cap="flat" cmpd="sng" w="9525">
              <a:solidFill>
                <a:srgbClr val="7F7F7F"/>
              </a:solidFill>
              <a:prstDash val="solid"/>
              <a:round/>
              <a:headEnd len="sm" w="sm" type="none"/>
              <a:tailEnd len="sm" w="sm" type="none"/>
            </a:ln>
          </p:spPr>
        </p:pic>
        <p:sp>
          <p:nvSpPr>
            <p:cNvPr id="155" name="Google Shape;155;p14"/>
            <p:cNvSpPr/>
            <p:nvPr/>
          </p:nvSpPr>
          <p:spPr>
            <a:xfrm rot="-5400000">
              <a:off x="1481179" y="2708273"/>
              <a:ext cx="2205644" cy="320817"/>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999999"/>
                </a:buClr>
                <a:buSzPts val="1000"/>
                <a:buFont typeface="Montserrat"/>
                <a:buNone/>
              </a:pPr>
              <a:r>
                <a:rPr lang="en-US" sz="1000">
                  <a:solidFill>
                    <a:srgbClr val="999999"/>
                  </a:solidFill>
                  <a:latin typeface="Montserrat Light"/>
                  <a:ea typeface="Montserrat Light"/>
                  <a:cs typeface="Montserrat Light"/>
                  <a:sym typeface="Montserrat Light"/>
                </a:rPr>
                <a:t>Sangya Pundir, CC BY-SA 4.0</a:t>
              </a:r>
              <a:endParaRPr/>
            </a:p>
          </p:txBody>
        </p:sp>
      </p:grpSp>
      <p:sp>
        <p:nvSpPr>
          <p:cNvPr id="156" name="Google Shape;156;p14"/>
          <p:cNvSpPr/>
          <p:nvPr/>
        </p:nvSpPr>
        <p:spPr>
          <a:xfrm>
            <a:off x="6402115" y="1490872"/>
            <a:ext cx="2674130"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7F7F7F"/>
              </a:buClr>
              <a:buSzPts val="1000"/>
              <a:buFont typeface="Montserrat Light"/>
              <a:buNone/>
            </a:pPr>
            <a:r>
              <a:rPr lang="en-US" sz="1000" u="sng">
                <a:solidFill>
                  <a:srgbClr val="7F7F7F"/>
                </a:solidFill>
                <a:latin typeface="Montserrat Light"/>
                <a:ea typeface="Montserrat Light"/>
                <a:cs typeface="Montserrat Light"/>
                <a:sym typeface="Montserrat Light"/>
                <a:hlinkClick r:id="rId4">
                  <a:extLst>
                    <a:ext uri="{A12FA001-AC4F-418D-AE19-62706E023703}">
                      <ahyp:hlinkClr val="tx"/>
                    </a:ext>
                  </a:extLst>
                </a:hlinkClick>
              </a:rPr>
              <a:t>https://www.go-fair.org/fair-principles/</a:t>
            </a:r>
            <a:r>
              <a:rPr lang="en-US" sz="1000">
                <a:solidFill>
                  <a:srgbClr val="7F7F7F"/>
                </a:solidFill>
                <a:latin typeface="Montserrat Light"/>
                <a:ea typeface="Montserrat Light"/>
                <a:cs typeface="Montserrat Light"/>
                <a:sym typeface="Montserrat Light"/>
              </a:rPr>
              <a:t> </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5a213b7483_0_288"/>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FAIR principles for data and metadata</a:t>
            </a:r>
            <a:endParaRPr sz="1800">
              <a:solidFill>
                <a:schemeClr val="dk1"/>
              </a:solidFill>
              <a:latin typeface="Montserrat Light"/>
              <a:ea typeface="Montserrat Light"/>
              <a:cs typeface="Montserrat Light"/>
              <a:sym typeface="Montserrat Light"/>
            </a:endParaRPr>
          </a:p>
        </p:txBody>
      </p:sp>
      <p:grpSp>
        <p:nvGrpSpPr>
          <p:cNvPr id="163" name="Google Shape;163;g25a213b7483_0_288"/>
          <p:cNvGrpSpPr/>
          <p:nvPr/>
        </p:nvGrpSpPr>
        <p:grpSpPr>
          <a:xfrm>
            <a:off x="3222483" y="1737137"/>
            <a:ext cx="5747035" cy="2205600"/>
            <a:chOff x="2423593" y="1765904"/>
            <a:chExt cx="5747035" cy="2205600"/>
          </a:xfrm>
        </p:grpSpPr>
        <p:pic>
          <p:nvPicPr>
            <p:cNvPr id="164" name="Google Shape;164;g25a213b7483_0_288"/>
            <p:cNvPicPr preferRelativeResize="0"/>
            <p:nvPr/>
          </p:nvPicPr>
          <p:blipFill rotWithShape="1">
            <a:blip r:embed="rId3">
              <a:alphaModFix/>
            </a:blip>
            <a:srcRect b="0" l="0" r="0" t="0"/>
            <a:stretch/>
          </p:blipFill>
          <p:spPr>
            <a:xfrm>
              <a:off x="2514112" y="1809075"/>
              <a:ext cx="5656515" cy="1918514"/>
            </a:xfrm>
            <a:prstGeom prst="rect">
              <a:avLst/>
            </a:prstGeom>
            <a:noFill/>
            <a:ln cap="flat" cmpd="sng" w="9525">
              <a:solidFill>
                <a:srgbClr val="7F7F7F"/>
              </a:solidFill>
              <a:prstDash val="solid"/>
              <a:round/>
              <a:headEnd len="sm" w="sm" type="none"/>
              <a:tailEnd len="sm" w="sm" type="none"/>
            </a:ln>
          </p:spPr>
        </p:pic>
        <p:sp>
          <p:nvSpPr>
            <p:cNvPr id="165" name="Google Shape;165;g25a213b7483_0_288"/>
            <p:cNvSpPr/>
            <p:nvPr/>
          </p:nvSpPr>
          <p:spPr>
            <a:xfrm rot="-5400000">
              <a:off x="1481143" y="2708354"/>
              <a:ext cx="2205600" cy="3207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999999"/>
                </a:buClr>
                <a:buSzPts val="1000"/>
                <a:buFont typeface="Montserrat"/>
                <a:buNone/>
              </a:pPr>
              <a:r>
                <a:rPr lang="en-US" sz="1000">
                  <a:solidFill>
                    <a:srgbClr val="999999"/>
                  </a:solidFill>
                  <a:latin typeface="Montserrat Light"/>
                  <a:ea typeface="Montserrat Light"/>
                  <a:cs typeface="Montserrat Light"/>
                  <a:sym typeface="Montserrat Light"/>
                </a:rPr>
                <a:t>Sangya Pundir, CC BY-SA 4.0</a:t>
              </a:r>
              <a:endParaRPr/>
            </a:p>
          </p:txBody>
        </p:sp>
      </p:grpSp>
      <p:sp>
        <p:nvSpPr>
          <p:cNvPr id="166" name="Google Shape;166;g25a213b7483_0_288"/>
          <p:cNvSpPr/>
          <p:nvPr/>
        </p:nvSpPr>
        <p:spPr>
          <a:xfrm>
            <a:off x="6402115" y="1490872"/>
            <a:ext cx="26742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7F7F7F"/>
              </a:buClr>
              <a:buSzPts val="1000"/>
              <a:buFont typeface="Montserrat Light"/>
              <a:buNone/>
            </a:pPr>
            <a:r>
              <a:rPr lang="en-US" sz="1000" u="sng">
                <a:solidFill>
                  <a:srgbClr val="7F7F7F"/>
                </a:solidFill>
                <a:latin typeface="Montserrat Light"/>
                <a:ea typeface="Montserrat Light"/>
                <a:cs typeface="Montserrat Light"/>
                <a:sym typeface="Montserrat Light"/>
                <a:hlinkClick r:id="rId4">
                  <a:extLst>
                    <a:ext uri="{A12FA001-AC4F-418D-AE19-62706E023703}">
                      <ahyp:hlinkClr val="tx"/>
                    </a:ext>
                  </a:extLst>
                </a:hlinkClick>
              </a:rPr>
              <a:t>https://www.go-fair.org/fair-principles/</a:t>
            </a:r>
            <a:r>
              <a:rPr lang="en-US" sz="1000">
                <a:solidFill>
                  <a:srgbClr val="7F7F7F"/>
                </a:solidFill>
                <a:latin typeface="Montserrat Light"/>
                <a:ea typeface="Montserrat Light"/>
                <a:cs typeface="Montserrat Light"/>
                <a:sym typeface="Montserrat Light"/>
              </a:rPr>
              <a:t> </a:t>
            </a:r>
            <a:endParaRPr sz="1800">
              <a:solidFill>
                <a:schemeClr val="dk1"/>
              </a:solidFill>
              <a:latin typeface="Montserrat Light"/>
              <a:ea typeface="Montserrat Light"/>
              <a:cs typeface="Montserrat Light"/>
              <a:sym typeface="Montserrat Light"/>
            </a:endParaRPr>
          </a:p>
        </p:txBody>
      </p:sp>
      <p:sp>
        <p:nvSpPr>
          <p:cNvPr id="167" name="Google Shape;167;g25a213b7483_0_288"/>
          <p:cNvSpPr/>
          <p:nvPr/>
        </p:nvSpPr>
        <p:spPr>
          <a:xfrm>
            <a:off x="1356586" y="4351725"/>
            <a:ext cx="2545800" cy="132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600"/>
              <a:buFont typeface="Montserrat Light"/>
              <a:buNone/>
            </a:pPr>
            <a:r>
              <a:rPr lang="en-US" sz="1600">
                <a:solidFill>
                  <a:schemeClr val="dk1"/>
                </a:solidFill>
                <a:latin typeface="Montserrat Light"/>
                <a:ea typeface="Montserrat Light"/>
                <a:cs typeface="Montserrat Light"/>
                <a:sym typeface="Montserrat Light"/>
              </a:rPr>
              <a:t>Metadata</a:t>
            </a:r>
            <a:endParaRPr sz="1800">
              <a:solidFill>
                <a:schemeClr val="dk1"/>
              </a:solidFill>
              <a:latin typeface="Montserrat Light"/>
              <a:ea typeface="Montserrat Light"/>
              <a:cs typeface="Montserrat Light"/>
              <a:sym typeface="Montserrat Light"/>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keywords</a:t>
            </a:r>
            <a:endParaRPr sz="1800">
              <a:solidFill>
                <a:schemeClr val="dk1"/>
              </a:solidFill>
              <a:latin typeface="Montserrat Light"/>
              <a:ea typeface="Montserrat Light"/>
              <a:cs typeface="Montserrat Light"/>
              <a:sym typeface="Montserrat Light"/>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identifiers</a:t>
            </a:r>
            <a:endParaRPr sz="1800">
              <a:solidFill>
                <a:schemeClr val="dk1"/>
              </a:solidFill>
              <a:latin typeface="Montserrat Light"/>
              <a:ea typeface="Montserrat Light"/>
              <a:cs typeface="Montserrat Light"/>
              <a:sym typeface="Montserrat Light"/>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machine-actionable (SEO, etc)</a:t>
            </a:r>
            <a:endParaRPr/>
          </a:p>
        </p:txBody>
      </p:sp>
      <p:sp>
        <p:nvSpPr>
          <p:cNvPr id="168" name="Google Shape;168;g25a213b7483_0_288"/>
          <p:cNvSpPr/>
          <p:nvPr/>
        </p:nvSpPr>
        <p:spPr>
          <a:xfrm>
            <a:off x="4191319" y="4351725"/>
            <a:ext cx="2066700" cy="132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600"/>
              <a:buFont typeface="Montserrat Light"/>
              <a:buNone/>
            </a:pPr>
            <a:r>
              <a:rPr lang="en-US" sz="1600">
                <a:solidFill>
                  <a:schemeClr val="dk1"/>
                </a:solidFill>
                <a:latin typeface="Montserrat Light"/>
                <a:ea typeface="Montserrat Light"/>
                <a:cs typeface="Montserrat Light"/>
                <a:sym typeface="Montserrat Light"/>
              </a:rPr>
              <a:t>Access procedure</a:t>
            </a:r>
            <a:endParaRPr sz="1800">
              <a:solidFill>
                <a:schemeClr val="dk1"/>
              </a:solidFill>
              <a:latin typeface="Montserrat Light"/>
              <a:ea typeface="Montserrat Light"/>
              <a:cs typeface="Montserrat Light"/>
              <a:sym typeface="Montserrat Light"/>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e.g., DAC</a:t>
            </a:r>
            <a:endParaRPr sz="1800">
              <a:solidFill>
                <a:schemeClr val="dk1"/>
              </a:solidFill>
              <a:latin typeface="Montserrat Light"/>
              <a:ea typeface="Montserrat Light"/>
              <a:cs typeface="Montserrat Light"/>
              <a:sym typeface="Montserrat Light"/>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authentication, identification</a:t>
            </a:r>
            <a:endParaRPr sz="1800">
              <a:solidFill>
                <a:schemeClr val="dk1"/>
              </a:solidFill>
              <a:latin typeface="Montserrat Light"/>
              <a:ea typeface="Montserrat Light"/>
              <a:cs typeface="Montserrat Light"/>
              <a:sym typeface="Montserrat Light"/>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a:t>
            </a:r>
            <a:endParaRPr sz="1800">
              <a:solidFill>
                <a:schemeClr val="dk1"/>
              </a:solidFill>
              <a:latin typeface="Montserrat Light"/>
              <a:ea typeface="Montserrat Light"/>
              <a:cs typeface="Montserrat Light"/>
              <a:sym typeface="Montserrat Light"/>
            </a:endParaRPr>
          </a:p>
        </p:txBody>
      </p:sp>
      <p:sp>
        <p:nvSpPr>
          <p:cNvPr id="169" name="Google Shape;169;g25a213b7483_0_288"/>
          <p:cNvSpPr/>
          <p:nvPr/>
        </p:nvSpPr>
        <p:spPr>
          <a:xfrm>
            <a:off x="6546944" y="4351725"/>
            <a:ext cx="1709400" cy="13236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Standards</a:t>
            </a:r>
            <a:endParaRPr sz="1800">
              <a:solidFill>
                <a:schemeClr val="dk1"/>
              </a:solidFill>
              <a:latin typeface="Montserrat Light"/>
              <a:ea typeface="Montserrat Light"/>
              <a:cs typeface="Montserrat Light"/>
              <a:sym typeface="Montserrat Light"/>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Ontologies</a:t>
            </a:r>
            <a:endParaRPr/>
          </a:p>
        </p:txBody>
      </p:sp>
      <p:sp>
        <p:nvSpPr>
          <p:cNvPr id="170" name="Google Shape;170;g25a213b7483_0_288"/>
          <p:cNvSpPr/>
          <p:nvPr/>
        </p:nvSpPr>
        <p:spPr>
          <a:xfrm>
            <a:off x="8545119" y="4351725"/>
            <a:ext cx="2122800" cy="5847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Documentation</a:t>
            </a:r>
            <a:endParaRPr sz="1800">
              <a:solidFill>
                <a:schemeClr val="dk1"/>
              </a:solidFill>
              <a:latin typeface="Montserrat Light"/>
              <a:ea typeface="Montserrat Light"/>
              <a:cs typeface="Montserrat Light"/>
              <a:sym typeface="Montserrat Light"/>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Licence</a:t>
            </a:r>
            <a:endParaRPr sz="16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cxnSp>
        <p:nvCxnSpPr>
          <p:cNvPr id="171" name="Google Shape;171;g25a213b7483_0_288"/>
          <p:cNvCxnSpPr/>
          <p:nvPr/>
        </p:nvCxnSpPr>
        <p:spPr>
          <a:xfrm flipH="1">
            <a:off x="2171776" y="3698822"/>
            <a:ext cx="1730700" cy="652800"/>
          </a:xfrm>
          <a:prstGeom prst="straightConnector1">
            <a:avLst/>
          </a:prstGeom>
          <a:noFill/>
          <a:ln cap="flat" cmpd="sng" w="9525">
            <a:solidFill>
              <a:schemeClr val="dk1"/>
            </a:solidFill>
            <a:prstDash val="solid"/>
            <a:miter lim="800000"/>
            <a:headEnd len="sm" w="sm" type="none"/>
            <a:tailEnd len="med" w="med" type="triangle"/>
          </a:ln>
        </p:spPr>
      </p:cxnSp>
      <p:cxnSp>
        <p:nvCxnSpPr>
          <p:cNvPr id="172" name="Google Shape;172;g25a213b7483_0_288"/>
          <p:cNvCxnSpPr/>
          <p:nvPr/>
        </p:nvCxnSpPr>
        <p:spPr>
          <a:xfrm>
            <a:off x="5068602" y="3698822"/>
            <a:ext cx="0" cy="652800"/>
          </a:xfrm>
          <a:prstGeom prst="straightConnector1">
            <a:avLst/>
          </a:prstGeom>
          <a:noFill/>
          <a:ln cap="flat" cmpd="sng" w="9525">
            <a:solidFill>
              <a:schemeClr val="dk1"/>
            </a:solidFill>
            <a:prstDash val="solid"/>
            <a:miter lim="800000"/>
            <a:headEnd len="sm" w="sm" type="none"/>
            <a:tailEnd len="med" w="med" type="triangle"/>
          </a:ln>
        </p:spPr>
      </p:cxnSp>
      <p:cxnSp>
        <p:nvCxnSpPr>
          <p:cNvPr id="173" name="Google Shape;173;g25a213b7483_0_288"/>
          <p:cNvCxnSpPr>
            <a:endCxn id="169" idx="0"/>
          </p:cNvCxnSpPr>
          <p:nvPr/>
        </p:nvCxnSpPr>
        <p:spPr>
          <a:xfrm>
            <a:off x="6721844" y="3698925"/>
            <a:ext cx="679800" cy="652800"/>
          </a:xfrm>
          <a:prstGeom prst="straightConnector1">
            <a:avLst/>
          </a:prstGeom>
          <a:noFill/>
          <a:ln cap="flat" cmpd="sng" w="9525">
            <a:solidFill>
              <a:schemeClr val="dk1"/>
            </a:solidFill>
            <a:prstDash val="solid"/>
            <a:miter lim="800000"/>
            <a:headEnd len="sm" w="sm" type="none"/>
            <a:tailEnd len="med" w="med" type="triangle"/>
          </a:ln>
        </p:spPr>
      </p:cxnSp>
      <p:cxnSp>
        <p:nvCxnSpPr>
          <p:cNvPr id="174" name="Google Shape;174;g25a213b7483_0_288"/>
          <p:cNvCxnSpPr/>
          <p:nvPr/>
        </p:nvCxnSpPr>
        <p:spPr>
          <a:xfrm>
            <a:off x="8168925" y="3698822"/>
            <a:ext cx="1341900" cy="65280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p:nvPr/>
        </p:nvSpPr>
        <p:spPr>
          <a:xfrm>
            <a:off x="415807" y="434622"/>
            <a:ext cx="9280593"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Findable</a:t>
            </a:r>
            <a:endParaRPr sz="2800">
              <a:solidFill>
                <a:schemeClr val="dk1"/>
              </a:solidFill>
              <a:latin typeface="Montserrat Light"/>
              <a:ea typeface="Montserrat Light"/>
              <a:cs typeface="Montserrat Light"/>
              <a:sym typeface="Montserrat Light"/>
            </a:endParaRPr>
          </a:p>
        </p:txBody>
      </p:sp>
      <p:pic>
        <p:nvPicPr>
          <p:cNvPr id="181" name="Google Shape;181;p19"/>
          <p:cNvPicPr preferRelativeResize="0"/>
          <p:nvPr/>
        </p:nvPicPr>
        <p:blipFill rotWithShape="1">
          <a:blip r:embed="rId3">
            <a:alphaModFix/>
          </a:blip>
          <a:srcRect b="0" l="0" r="78446" t="0"/>
          <a:stretch/>
        </p:blipFill>
        <p:spPr>
          <a:xfrm>
            <a:off x="10504377" y="434622"/>
            <a:ext cx="1219196" cy="1918514"/>
          </a:xfrm>
          <a:prstGeom prst="rect">
            <a:avLst/>
          </a:prstGeom>
          <a:noFill/>
          <a:ln cap="flat" cmpd="sng" w="9525">
            <a:solidFill>
              <a:srgbClr val="7F7F7F"/>
            </a:solidFill>
            <a:prstDash val="solid"/>
            <a:round/>
            <a:headEnd len="sm" w="sm" type="none"/>
            <a:tailEnd len="sm" w="sm" type="none"/>
          </a:ln>
        </p:spPr>
      </p:pic>
      <p:sp>
        <p:nvSpPr>
          <p:cNvPr id="182" name="Google Shape;182;p19"/>
          <p:cNvSpPr txBox="1"/>
          <p:nvPr/>
        </p:nvSpPr>
        <p:spPr>
          <a:xfrm>
            <a:off x="457188" y="1523617"/>
            <a:ext cx="60960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Montserrat"/>
                <a:ea typeface="Montserrat"/>
                <a:cs typeface="Montserrat"/>
                <a:sym typeface="Montserrat"/>
              </a:rPr>
              <a:t>By whom?</a:t>
            </a:r>
            <a:endParaRPr b="1"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Collaborators, colleagues</a:t>
            </a:r>
            <a:endParaRPr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Reviewers</a:t>
            </a:r>
            <a:endParaRPr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Other scientists, society at large</a:t>
            </a:r>
            <a:endParaRPr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Registries, web crawler</a:t>
            </a:r>
            <a:endParaRPr sz="1200">
              <a:solidFill>
                <a:schemeClr val="dk1"/>
              </a:solidFill>
            </a:endParaRPr>
          </a:p>
        </p:txBody>
      </p:sp>
      <p:sp>
        <p:nvSpPr>
          <p:cNvPr id="183" name="Google Shape;183;p19"/>
          <p:cNvSpPr txBox="1"/>
          <p:nvPr/>
        </p:nvSpPr>
        <p:spPr>
          <a:xfrm>
            <a:off x="415791" y="3721142"/>
            <a:ext cx="6096000" cy="195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Montserrat"/>
                <a:ea typeface="Montserrat"/>
                <a:cs typeface="Montserrat"/>
                <a:sym typeface="Montserrat"/>
              </a:rPr>
              <a:t>How?</a:t>
            </a:r>
            <a:endParaRPr b="1"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Machine-actionbable* </a:t>
            </a:r>
            <a:endParaRPr sz="1600">
              <a:solidFill>
                <a:schemeClr val="lt1"/>
              </a:solidFill>
              <a:latin typeface="Montserrat Light"/>
              <a:ea typeface="Montserrat Light"/>
              <a:cs typeface="Montserrat Light"/>
              <a:sym typeface="Montserrat Light"/>
            </a:endParaRPr>
          </a:p>
          <a:p>
            <a:pPr indent="-330200" lvl="1" marL="91440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metadata (SEO, etc)</a:t>
            </a:r>
            <a:endParaRPr sz="1200">
              <a:solidFill>
                <a:schemeClr val="lt1"/>
              </a:solidFill>
            </a:endParaRPr>
          </a:p>
          <a:p>
            <a:pPr indent="-330200" lvl="1" marL="91440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Machine-actionbable keywords </a:t>
            </a:r>
            <a:endParaRPr sz="1600">
              <a:solidFill>
                <a:schemeClr val="lt1"/>
              </a:solidFill>
              <a:latin typeface="Montserrat Light"/>
              <a:ea typeface="Montserrat Light"/>
              <a:cs typeface="Montserrat Light"/>
              <a:sym typeface="Montserrat Light"/>
            </a:endParaRPr>
          </a:p>
          <a:p>
            <a:pPr indent="0" lvl="0" marL="914400" marR="0" rtl="0" algn="l">
              <a:spcBef>
                <a:spcPts val="600"/>
              </a:spcBef>
              <a:spcAft>
                <a:spcPts val="0"/>
              </a:spcAft>
              <a:buNone/>
            </a:pPr>
            <a:r>
              <a:t/>
            </a:r>
            <a:endParaRPr sz="1600">
              <a:solidFill>
                <a:schemeClr val="lt1"/>
              </a:solidFill>
              <a:latin typeface="Montserrat Light"/>
              <a:ea typeface="Montserrat Light"/>
              <a:cs typeface="Montserrat Light"/>
              <a:sym typeface="Montserrat Light"/>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Unique and persistent identifiers</a:t>
            </a:r>
            <a:endParaRPr sz="1200">
              <a:solidFill>
                <a:schemeClr val="lt1"/>
              </a:solidFill>
            </a:endParaRPr>
          </a:p>
        </p:txBody>
      </p:sp>
      <p:sp>
        <p:nvSpPr>
          <p:cNvPr id="184" name="Google Shape;184;p19"/>
          <p:cNvSpPr txBox="1"/>
          <p:nvPr/>
        </p:nvSpPr>
        <p:spPr>
          <a:xfrm>
            <a:off x="403974" y="6238712"/>
            <a:ext cx="742021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Montserrat Light"/>
                <a:ea typeface="Montserrat Light"/>
                <a:cs typeface="Montserrat Light"/>
                <a:sym typeface="Montserrat Light"/>
              </a:rPr>
              <a:t>*Machine-actionbable: following standards for machines</a:t>
            </a:r>
            <a:endParaRPr>
              <a:solidFill>
                <a:schemeClr val="lt1"/>
              </a:solidFill>
            </a:endParaRPr>
          </a:p>
        </p:txBody>
      </p:sp>
      <p:sp>
        <p:nvSpPr>
          <p:cNvPr id="185" name="Google Shape;185;p19"/>
          <p:cNvSpPr/>
          <p:nvPr/>
        </p:nvSpPr>
        <p:spPr>
          <a:xfrm>
            <a:off x="386688" y="800101"/>
            <a:ext cx="8225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Your (meta)data can be discovered by others</a:t>
            </a:r>
            <a:endParaRPr sz="900"/>
          </a:p>
        </p:txBody>
      </p:sp>
      <p:sp>
        <p:nvSpPr>
          <p:cNvPr id="186" name="Google Shape;186;p19"/>
          <p:cNvSpPr txBox="1"/>
          <p:nvPr/>
        </p:nvSpPr>
        <p:spPr>
          <a:xfrm>
            <a:off x="6025488" y="3765329"/>
            <a:ext cx="4625100" cy="187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Montserrat"/>
                <a:ea typeface="Montserrat"/>
                <a:cs typeface="Montserrat"/>
                <a:sym typeface="Montserrat"/>
              </a:rPr>
              <a:t>Where?</a:t>
            </a:r>
            <a:endParaRPr b="1" sz="1200">
              <a:solidFill>
                <a:schemeClr val="lt1"/>
              </a:solidFill>
            </a:endParaRPr>
          </a:p>
          <a:p>
            <a:pPr indent="0" lvl="0" marL="0" marR="0" rtl="0" algn="l">
              <a:spcBef>
                <a:spcPts val="600"/>
              </a:spcBef>
              <a:spcAft>
                <a:spcPts val="0"/>
              </a:spcAft>
              <a:buNone/>
            </a:pPr>
            <a:r>
              <a:rPr lang="en-US" sz="1100">
                <a:solidFill>
                  <a:schemeClr val="lt1"/>
                </a:solidFill>
                <a:latin typeface="Montserrat Light"/>
                <a:ea typeface="Montserrat Light"/>
                <a:cs typeface="Montserrat Light"/>
                <a:sym typeface="Montserrat Light"/>
              </a:rPr>
              <a:t>Searchable resources such as </a:t>
            </a:r>
            <a:endParaRPr sz="7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search engines</a:t>
            </a:r>
            <a:endParaRPr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b="1" lang="en-US" sz="1600">
                <a:solidFill>
                  <a:schemeClr val="lt1"/>
                </a:solidFill>
                <a:latin typeface="Montserrat Light"/>
                <a:ea typeface="Montserrat Light"/>
                <a:cs typeface="Montserrat Light"/>
                <a:sym typeface="Montserrat Light"/>
              </a:rPr>
              <a:t>databases or repositories</a:t>
            </a:r>
            <a:endParaRPr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systems for shared storage, etc</a:t>
            </a:r>
            <a:endParaRPr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registries of metadata</a:t>
            </a:r>
            <a:endParaRPr sz="1200">
              <a:solidFill>
                <a:schemeClr val="lt1"/>
              </a:solidFill>
            </a:endParaRPr>
          </a:p>
        </p:txBody>
      </p:sp>
      <p:sp>
        <p:nvSpPr>
          <p:cNvPr id="187" name="Google Shape;187;p19"/>
          <p:cNvSpPr txBox="1"/>
          <p:nvPr/>
        </p:nvSpPr>
        <p:spPr>
          <a:xfrm>
            <a:off x="6025491" y="1519304"/>
            <a:ext cx="3573300" cy="98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Montserrat"/>
                <a:ea typeface="Montserrat"/>
                <a:cs typeface="Montserrat"/>
                <a:sym typeface="Montserrat"/>
              </a:rPr>
              <a:t>When?</a:t>
            </a:r>
            <a:endParaRPr b="1"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During the project</a:t>
            </a:r>
            <a:endParaRPr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After the end of the project</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5a213b7483_0_318"/>
          <p:cNvSpPr/>
          <p:nvPr/>
        </p:nvSpPr>
        <p:spPr>
          <a:xfrm>
            <a:off x="415807" y="434622"/>
            <a:ext cx="9280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Findable</a:t>
            </a:r>
            <a:endParaRPr sz="2800">
              <a:solidFill>
                <a:schemeClr val="dk1"/>
              </a:solidFill>
              <a:latin typeface="Montserrat Light"/>
              <a:ea typeface="Montserrat Light"/>
              <a:cs typeface="Montserrat Light"/>
              <a:sym typeface="Montserrat Light"/>
            </a:endParaRPr>
          </a:p>
        </p:txBody>
      </p:sp>
      <p:pic>
        <p:nvPicPr>
          <p:cNvPr id="194" name="Google Shape;194;g25a213b7483_0_318"/>
          <p:cNvPicPr preferRelativeResize="0"/>
          <p:nvPr/>
        </p:nvPicPr>
        <p:blipFill rotWithShape="1">
          <a:blip r:embed="rId3">
            <a:alphaModFix/>
          </a:blip>
          <a:srcRect b="0" l="0" r="78445" t="0"/>
          <a:stretch/>
        </p:blipFill>
        <p:spPr>
          <a:xfrm>
            <a:off x="10504377" y="434622"/>
            <a:ext cx="1219197" cy="1918514"/>
          </a:xfrm>
          <a:prstGeom prst="rect">
            <a:avLst/>
          </a:prstGeom>
          <a:noFill/>
          <a:ln cap="flat" cmpd="sng" w="9525">
            <a:solidFill>
              <a:srgbClr val="7F7F7F"/>
            </a:solidFill>
            <a:prstDash val="solid"/>
            <a:round/>
            <a:headEnd len="sm" w="sm" type="none"/>
            <a:tailEnd len="sm" w="sm" type="none"/>
          </a:ln>
        </p:spPr>
      </p:pic>
      <p:sp>
        <p:nvSpPr>
          <p:cNvPr id="195" name="Google Shape;195;g25a213b7483_0_318"/>
          <p:cNvSpPr txBox="1"/>
          <p:nvPr/>
        </p:nvSpPr>
        <p:spPr>
          <a:xfrm>
            <a:off x="310488" y="1523630"/>
            <a:ext cx="60960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EFEFEF"/>
                </a:solidFill>
                <a:latin typeface="Montserrat"/>
                <a:ea typeface="Montserrat"/>
                <a:cs typeface="Montserrat"/>
                <a:sym typeface="Montserrat"/>
              </a:rPr>
              <a:t>By whom?</a:t>
            </a:r>
            <a:endParaRPr b="1" sz="1200">
              <a:solidFill>
                <a:srgbClr val="EFEFEF"/>
              </a:solidFill>
            </a:endParaRPr>
          </a:p>
          <a:p>
            <a:pPr indent="-273050" lvl="0" marL="285750" marR="0" rtl="0" algn="l">
              <a:spcBef>
                <a:spcPts val="600"/>
              </a:spcBef>
              <a:spcAft>
                <a:spcPts val="0"/>
              </a:spcAft>
              <a:buClr>
                <a:srgbClr val="EFEFEF"/>
              </a:buClr>
              <a:buSzPts val="1600"/>
              <a:buFont typeface="Montserrat Light"/>
              <a:buChar char="-"/>
            </a:pPr>
            <a:r>
              <a:rPr lang="en-US" sz="1600">
                <a:solidFill>
                  <a:srgbClr val="EFEFEF"/>
                </a:solidFill>
                <a:latin typeface="Montserrat Light"/>
                <a:ea typeface="Montserrat Light"/>
                <a:cs typeface="Montserrat Light"/>
                <a:sym typeface="Montserrat Light"/>
              </a:rPr>
              <a:t>Collaborators, colleagues</a:t>
            </a:r>
            <a:endParaRPr sz="1200">
              <a:solidFill>
                <a:srgbClr val="EFEFEF"/>
              </a:solidFill>
            </a:endParaRPr>
          </a:p>
          <a:p>
            <a:pPr indent="-273050" lvl="0" marL="285750" marR="0" rtl="0" algn="l">
              <a:spcBef>
                <a:spcPts val="600"/>
              </a:spcBef>
              <a:spcAft>
                <a:spcPts val="0"/>
              </a:spcAft>
              <a:buClr>
                <a:srgbClr val="EFEFEF"/>
              </a:buClr>
              <a:buSzPts val="1600"/>
              <a:buFont typeface="Montserrat Light"/>
              <a:buChar char="-"/>
            </a:pPr>
            <a:r>
              <a:rPr lang="en-US" sz="1600">
                <a:solidFill>
                  <a:srgbClr val="EFEFEF"/>
                </a:solidFill>
                <a:latin typeface="Montserrat Light"/>
                <a:ea typeface="Montserrat Light"/>
                <a:cs typeface="Montserrat Light"/>
                <a:sym typeface="Montserrat Light"/>
              </a:rPr>
              <a:t>Reviewers</a:t>
            </a:r>
            <a:endParaRPr sz="1200">
              <a:solidFill>
                <a:srgbClr val="EFEFEF"/>
              </a:solidFill>
            </a:endParaRPr>
          </a:p>
          <a:p>
            <a:pPr indent="-273050" lvl="0" marL="285750" marR="0" rtl="0" algn="l">
              <a:spcBef>
                <a:spcPts val="600"/>
              </a:spcBef>
              <a:spcAft>
                <a:spcPts val="0"/>
              </a:spcAft>
              <a:buClr>
                <a:srgbClr val="EFEFEF"/>
              </a:buClr>
              <a:buSzPts val="1600"/>
              <a:buFont typeface="Montserrat Light"/>
              <a:buChar char="-"/>
            </a:pPr>
            <a:r>
              <a:rPr lang="en-US" sz="1600">
                <a:solidFill>
                  <a:srgbClr val="EFEFEF"/>
                </a:solidFill>
                <a:latin typeface="Montserrat Light"/>
                <a:ea typeface="Montserrat Light"/>
                <a:cs typeface="Montserrat Light"/>
                <a:sym typeface="Montserrat Light"/>
              </a:rPr>
              <a:t>Other scientists, society at large</a:t>
            </a:r>
            <a:endParaRPr sz="1200">
              <a:solidFill>
                <a:srgbClr val="EFEFEF"/>
              </a:solidFill>
            </a:endParaRPr>
          </a:p>
          <a:p>
            <a:pPr indent="-273050" lvl="0" marL="285750" marR="0" rtl="0" algn="l">
              <a:spcBef>
                <a:spcPts val="600"/>
              </a:spcBef>
              <a:spcAft>
                <a:spcPts val="0"/>
              </a:spcAft>
              <a:buClr>
                <a:srgbClr val="EFEFEF"/>
              </a:buClr>
              <a:buSzPts val="1600"/>
              <a:buFont typeface="Montserrat Light"/>
              <a:buChar char="-"/>
            </a:pPr>
            <a:r>
              <a:rPr lang="en-US" sz="1600">
                <a:solidFill>
                  <a:srgbClr val="EFEFEF"/>
                </a:solidFill>
                <a:latin typeface="Montserrat Light"/>
                <a:ea typeface="Montserrat Light"/>
                <a:cs typeface="Montserrat Light"/>
                <a:sym typeface="Montserrat Light"/>
              </a:rPr>
              <a:t>Registries, web crawler</a:t>
            </a:r>
            <a:endParaRPr sz="1200">
              <a:solidFill>
                <a:srgbClr val="EFEFEF"/>
              </a:solidFill>
            </a:endParaRPr>
          </a:p>
        </p:txBody>
      </p:sp>
      <p:sp>
        <p:nvSpPr>
          <p:cNvPr id="196" name="Google Shape;196;g25a213b7483_0_318"/>
          <p:cNvSpPr txBox="1"/>
          <p:nvPr/>
        </p:nvSpPr>
        <p:spPr>
          <a:xfrm>
            <a:off x="415791" y="3721142"/>
            <a:ext cx="6096000" cy="195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Montserrat"/>
                <a:ea typeface="Montserrat"/>
                <a:cs typeface="Montserrat"/>
                <a:sym typeface="Montserrat"/>
              </a:rPr>
              <a:t>How?</a:t>
            </a:r>
            <a:endParaRPr b="1"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Machine-actionbable* </a:t>
            </a:r>
            <a:endParaRPr sz="1600">
              <a:solidFill>
                <a:schemeClr val="dk1"/>
              </a:solidFill>
              <a:latin typeface="Montserrat Light"/>
              <a:ea typeface="Montserrat Light"/>
              <a:cs typeface="Montserrat Light"/>
              <a:sym typeface="Montserrat Light"/>
            </a:endParaRPr>
          </a:p>
          <a:p>
            <a:pPr indent="-330200" lvl="1" marL="91440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metadata (SEO, etc)</a:t>
            </a:r>
            <a:endParaRPr sz="1200">
              <a:solidFill>
                <a:schemeClr val="dk1"/>
              </a:solidFill>
            </a:endParaRPr>
          </a:p>
          <a:p>
            <a:pPr indent="-330200" lvl="1" marL="91440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Machine-actionbable keywords </a:t>
            </a:r>
            <a:endParaRPr sz="1600">
              <a:solidFill>
                <a:schemeClr val="dk1"/>
              </a:solidFill>
              <a:latin typeface="Montserrat Light"/>
              <a:ea typeface="Montserrat Light"/>
              <a:cs typeface="Montserrat Light"/>
              <a:sym typeface="Montserrat Light"/>
            </a:endParaRPr>
          </a:p>
          <a:p>
            <a:pPr indent="0" lvl="0" marL="914400" marR="0" rtl="0" algn="l">
              <a:spcBef>
                <a:spcPts val="600"/>
              </a:spcBef>
              <a:spcAft>
                <a:spcPts val="0"/>
              </a:spcAft>
              <a:buNone/>
            </a:pPr>
            <a:r>
              <a:t/>
            </a:r>
            <a:endParaRPr sz="1600">
              <a:solidFill>
                <a:schemeClr val="dk1"/>
              </a:solidFill>
              <a:latin typeface="Montserrat Light"/>
              <a:ea typeface="Montserrat Light"/>
              <a:cs typeface="Montserrat Light"/>
              <a:sym typeface="Montserrat Light"/>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Unique and persistent identifiers</a:t>
            </a:r>
            <a:endParaRPr sz="1200">
              <a:solidFill>
                <a:schemeClr val="dk1"/>
              </a:solidFill>
            </a:endParaRPr>
          </a:p>
        </p:txBody>
      </p:sp>
      <p:sp>
        <p:nvSpPr>
          <p:cNvPr id="197" name="Google Shape;197;g25a213b7483_0_318"/>
          <p:cNvSpPr txBox="1"/>
          <p:nvPr/>
        </p:nvSpPr>
        <p:spPr>
          <a:xfrm>
            <a:off x="403974" y="6238712"/>
            <a:ext cx="7420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Montserrat Light"/>
                <a:ea typeface="Montserrat Light"/>
                <a:cs typeface="Montserrat Light"/>
                <a:sym typeface="Montserrat Light"/>
              </a:rPr>
              <a:t>*Machine-actionbable: following standards for machines</a:t>
            </a:r>
            <a:endParaRPr/>
          </a:p>
        </p:txBody>
      </p:sp>
      <p:sp>
        <p:nvSpPr>
          <p:cNvPr id="198" name="Google Shape;198;g25a213b7483_0_318"/>
          <p:cNvSpPr/>
          <p:nvPr/>
        </p:nvSpPr>
        <p:spPr>
          <a:xfrm>
            <a:off x="386688" y="800101"/>
            <a:ext cx="8225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Your (meta)data can be discovered by others</a:t>
            </a:r>
            <a:endParaRPr sz="900"/>
          </a:p>
        </p:txBody>
      </p:sp>
      <p:sp>
        <p:nvSpPr>
          <p:cNvPr id="199" name="Google Shape;199;g25a213b7483_0_318"/>
          <p:cNvSpPr txBox="1"/>
          <p:nvPr/>
        </p:nvSpPr>
        <p:spPr>
          <a:xfrm>
            <a:off x="6025488" y="3749779"/>
            <a:ext cx="4625100" cy="187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Montserrat"/>
                <a:ea typeface="Montserrat"/>
                <a:cs typeface="Montserrat"/>
                <a:sym typeface="Montserrat"/>
              </a:rPr>
              <a:t>Where?</a:t>
            </a:r>
            <a:endParaRPr b="1" sz="1200">
              <a:solidFill>
                <a:schemeClr val="dk1"/>
              </a:solidFill>
            </a:endParaRPr>
          </a:p>
          <a:p>
            <a:pPr indent="0" lvl="0" marL="0" marR="0" rtl="0" algn="l">
              <a:spcBef>
                <a:spcPts val="600"/>
              </a:spcBef>
              <a:spcAft>
                <a:spcPts val="0"/>
              </a:spcAft>
              <a:buNone/>
            </a:pPr>
            <a:r>
              <a:rPr lang="en-US" sz="1100">
                <a:solidFill>
                  <a:schemeClr val="dk1"/>
                </a:solidFill>
                <a:latin typeface="Montserrat Light"/>
                <a:ea typeface="Montserrat Light"/>
                <a:cs typeface="Montserrat Light"/>
                <a:sym typeface="Montserrat Light"/>
              </a:rPr>
              <a:t>Searchable resources such as </a:t>
            </a:r>
            <a:endParaRPr sz="7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search engines</a:t>
            </a:r>
            <a:endParaRPr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b="1" lang="en-US" sz="1600">
                <a:solidFill>
                  <a:schemeClr val="dk1"/>
                </a:solidFill>
                <a:latin typeface="Montserrat Light"/>
                <a:ea typeface="Montserrat Light"/>
                <a:cs typeface="Montserrat Light"/>
                <a:sym typeface="Montserrat Light"/>
              </a:rPr>
              <a:t>databases or repositories</a:t>
            </a:r>
            <a:endParaRPr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systems for shared storage, etc</a:t>
            </a:r>
            <a:endParaRPr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registries of metadata</a:t>
            </a:r>
            <a:endParaRPr sz="1200">
              <a:solidFill>
                <a:schemeClr val="dk1"/>
              </a:solidFill>
            </a:endParaRPr>
          </a:p>
        </p:txBody>
      </p:sp>
      <p:sp>
        <p:nvSpPr>
          <p:cNvPr id="200" name="Google Shape;200;g25a213b7483_0_318"/>
          <p:cNvSpPr txBox="1"/>
          <p:nvPr/>
        </p:nvSpPr>
        <p:spPr>
          <a:xfrm>
            <a:off x="6025491" y="1519304"/>
            <a:ext cx="3573300" cy="98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CCCCC"/>
                </a:solidFill>
                <a:latin typeface="Montserrat"/>
                <a:ea typeface="Montserrat"/>
                <a:cs typeface="Montserrat"/>
                <a:sym typeface="Montserrat"/>
              </a:rPr>
              <a:t>When?</a:t>
            </a:r>
            <a:endParaRPr b="1" sz="1200">
              <a:solidFill>
                <a:srgbClr val="CCCCCC"/>
              </a:solidFill>
            </a:endParaRPr>
          </a:p>
          <a:p>
            <a:pPr indent="-273050" lvl="0" marL="285750" marR="0" rtl="0" algn="l">
              <a:spcBef>
                <a:spcPts val="600"/>
              </a:spcBef>
              <a:spcAft>
                <a:spcPts val="0"/>
              </a:spcAft>
              <a:buClr>
                <a:srgbClr val="CCCCCC"/>
              </a:buClr>
              <a:buSzPts val="1600"/>
              <a:buFont typeface="Montserrat Light"/>
              <a:buChar char="-"/>
            </a:pPr>
            <a:r>
              <a:rPr lang="en-US" sz="1600">
                <a:solidFill>
                  <a:srgbClr val="CCCCCC"/>
                </a:solidFill>
                <a:latin typeface="Montserrat Light"/>
                <a:ea typeface="Montserrat Light"/>
                <a:cs typeface="Montserrat Light"/>
                <a:sym typeface="Montserrat Light"/>
              </a:rPr>
              <a:t>During the project</a:t>
            </a:r>
            <a:endParaRPr sz="1200">
              <a:solidFill>
                <a:srgbClr val="CCCCCC"/>
              </a:solidFill>
            </a:endParaRPr>
          </a:p>
          <a:p>
            <a:pPr indent="-273050" lvl="0" marL="285750" marR="0" rtl="0" algn="l">
              <a:spcBef>
                <a:spcPts val="600"/>
              </a:spcBef>
              <a:spcAft>
                <a:spcPts val="0"/>
              </a:spcAft>
              <a:buClr>
                <a:srgbClr val="CCCCCC"/>
              </a:buClr>
              <a:buSzPts val="1600"/>
              <a:buFont typeface="Montserrat Light"/>
              <a:buChar char="-"/>
            </a:pPr>
            <a:r>
              <a:rPr lang="en-US" sz="1600">
                <a:solidFill>
                  <a:srgbClr val="CCCCCC"/>
                </a:solidFill>
                <a:latin typeface="Montserrat Light"/>
                <a:ea typeface="Montserrat Light"/>
                <a:cs typeface="Montserrat Light"/>
                <a:sym typeface="Montserrat Light"/>
              </a:rPr>
              <a:t>After the end of the project</a:t>
            </a:r>
            <a:endParaRPr sz="1200">
              <a:solidFill>
                <a:srgbClr val="CCCC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p:nvPr/>
        </p:nvSpPr>
        <p:spPr>
          <a:xfrm>
            <a:off x="415807" y="434622"/>
            <a:ext cx="9280593"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Accessible</a:t>
            </a:r>
            <a:endParaRPr sz="2800">
              <a:solidFill>
                <a:schemeClr val="dk1"/>
              </a:solidFill>
              <a:latin typeface="Montserrat Light"/>
              <a:ea typeface="Montserrat Light"/>
              <a:cs typeface="Montserrat Light"/>
              <a:sym typeface="Montserrat Light"/>
            </a:endParaRPr>
          </a:p>
        </p:txBody>
      </p:sp>
      <p:pic>
        <p:nvPicPr>
          <p:cNvPr id="207" name="Google Shape;207;p22"/>
          <p:cNvPicPr preferRelativeResize="0"/>
          <p:nvPr/>
        </p:nvPicPr>
        <p:blipFill rotWithShape="1">
          <a:blip r:embed="rId3">
            <a:alphaModFix/>
          </a:blip>
          <a:srcRect b="0" l="20897" r="52001" t="0"/>
          <a:stretch/>
        </p:blipFill>
        <p:spPr>
          <a:xfrm>
            <a:off x="10272464" y="394316"/>
            <a:ext cx="1533011" cy="1918514"/>
          </a:xfrm>
          <a:prstGeom prst="rect">
            <a:avLst/>
          </a:prstGeom>
          <a:noFill/>
          <a:ln cap="flat" cmpd="sng" w="9525">
            <a:solidFill>
              <a:srgbClr val="7F7F7F"/>
            </a:solidFill>
            <a:prstDash val="solid"/>
            <a:round/>
            <a:headEnd len="sm" w="sm" type="none"/>
            <a:tailEnd len="sm" w="sm" type="none"/>
          </a:ln>
        </p:spPr>
      </p:pic>
      <p:sp>
        <p:nvSpPr>
          <p:cNvPr id="208" name="Google Shape;208;p22"/>
          <p:cNvSpPr txBox="1"/>
          <p:nvPr/>
        </p:nvSpPr>
        <p:spPr>
          <a:xfrm>
            <a:off x="6025488" y="3623604"/>
            <a:ext cx="4625100" cy="130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Montserrat"/>
                <a:ea typeface="Montserrat"/>
                <a:cs typeface="Montserrat"/>
                <a:sym typeface="Montserrat"/>
              </a:rPr>
              <a:t>Where?</a:t>
            </a:r>
            <a:endParaRPr b="1"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Databases or repositories</a:t>
            </a:r>
            <a:endParaRPr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Systems for shared storage, etc</a:t>
            </a:r>
            <a:endParaRPr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Registries for metadata</a:t>
            </a:r>
            <a:endParaRPr sz="1200">
              <a:solidFill>
                <a:schemeClr val="lt1"/>
              </a:solidFill>
            </a:endParaRPr>
          </a:p>
        </p:txBody>
      </p:sp>
      <p:sp>
        <p:nvSpPr>
          <p:cNvPr id="209" name="Google Shape;209;p22"/>
          <p:cNvSpPr txBox="1"/>
          <p:nvPr/>
        </p:nvSpPr>
        <p:spPr>
          <a:xfrm>
            <a:off x="462889" y="1519292"/>
            <a:ext cx="5081700" cy="115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Montserrat"/>
                <a:ea typeface="Montserrat"/>
                <a:cs typeface="Montserrat"/>
                <a:sym typeface="Montserrat"/>
              </a:rPr>
              <a:t>To whom?</a:t>
            </a:r>
            <a:endParaRPr b="1" sz="1200"/>
          </a:p>
          <a:p>
            <a:pPr indent="-330200" lvl="0" marL="45720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People and/or machines</a:t>
            </a:r>
            <a:endParaRPr sz="1600">
              <a:solidFill>
                <a:schemeClr val="dk1"/>
              </a:solidFill>
              <a:latin typeface="Montserrat Light"/>
              <a:ea typeface="Montserrat Light"/>
              <a:cs typeface="Montserrat Light"/>
              <a:sym typeface="Montserrat Light"/>
            </a:endParaRPr>
          </a:p>
          <a:p>
            <a:pPr indent="-330200" lvl="0" marL="457200" marR="0" rtl="0" algn="l">
              <a:spcBef>
                <a:spcPts val="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Only with the right access permission or authorization</a:t>
            </a:r>
            <a:endParaRPr sz="1200"/>
          </a:p>
        </p:txBody>
      </p:sp>
      <p:sp>
        <p:nvSpPr>
          <p:cNvPr id="210" name="Google Shape;210;p22"/>
          <p:cNvSpPr txBox="1"/>
          <p:nvPr/>
        </p:nvSpPr>
        <p:spPr>
          <a:xfrm>
            <a:off x="386700" y="3623600"/>
            <a:ext cx="5548800" cy="180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Montserrat"/>
                <a:ea typeface="Montserrat"/>
                <a:cs typeface="Montserrat"/>
                <a:sym typeface="Montserrat"/>
              </a:rPr>
              <a:t>How?</a:t>
            </a:r>
            <a:endParaRPr b="1"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Open, free, universally implementable standard protocol to retrieve the (meta)data (e.g. via a “link”)</a:t>
            </a:r>
            <a:endParaRPr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It could include authentication and/or authorization protocol</a:t>
            </a:r>
            <a:endParaRPr sz="1200">
              <a:solidFill>
                <a:schemeClr val="lt1"/>
              </a:solidFill>
            </a:endParaRPr>
          </a:p>
          <a:p>
            <a:pPr indent="-273050" lvl="0" marL="285750" marR="0" rtl="0" algn="l">
              <a:spcBef>
                <a:spcPts val="600"/>
              </a:spcBef>
              <a:spcAft>
                <a:spcPts val="0"/>
              </a:spcAft>
              <a:buClr>
                <a:schemeClr val="lt1"/>
              </a:buClr>
              <a:buSzPts val="1600"/>
              <a:buFont typeface="Montserrat Light"/>
              <a:buChar char="-"/>
            </a:pPr>
            <a:r>
              <a:rPr lang="en-US" sz="1600">
                <a:solidFill>
                  <a:schemeClr val="lt1"/>
                </a:solidFill>
                <a:latin typeface="Montserrat Light"/>
                <a:ea typeface="Montserrat Light"/>
                <a:cs typeface="Montserrat Light"/>
                <a:sym typeface="Montserrat Light"/>
              </a:rPr>
              <a:t>Data Access Committee (DAC), etc</a:t>
            </a:r>
            <a:endParaRPr sz="1200">
              <a:solidFill>
                <a:schemeClr val="lt1"/>
              </a:solidFill>
            </a:endParaRPr>
          </a:p>
        </p:txBody>
      </p:sp>
      <p:sp>
        <p:nvSpPr>
          <p:cNvPr id="211" name="Google Shape;211;p22"/>
          <p:cNvSpPr/>
          <p:nvPr/>
        </p:nvSpPr>
        <p:spPr>
          <a:xfrm>
            <a:off x="386688" y="800101"/>
            <a:ext cx="8225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Your (meta)data can be </a:t>
            </a:r>
            <a:r>
              <a:rPr lang="en-US" sz="1900">
                <a:solidFill>
                  <a:srgbClr val="7F7F7F"/>
                </a:solidFill>
                <a:latin typeface="Montserrat Light"/>
                <a:ea typeface="Montserrat Light"/>
                <a:cs typeface="Montserrat Light"/>
                <a:sym typeface="Montserrat Light"/>
              </a:rPr>
              <a:t>available</a:t>
            </a:r>
            <a:r>
              <a:rPr lang="en-US" sz="1900">
                <a:solidFill>
                  <a:srgbClr val="7F7F7F"/>
                </a:solidFill>
                <a:latin typeface="Montserrat Light"/>
                <a:ea typeface="Montserrat Light"/>
                <a:cs typeface="Montserrat Light"/>
                <a:sym typeface="Montserrat Light"/>
              </a:rPr>
              <a:t> to others</a:t>
            </a:r>
            <a:endParaRPr sz="900"/>
          </a:p>
        </p:txBody>
      </p:sp>
      <p:sp>
        <p:nvSpPr>
          <p:cNvPr id="212" name="Google Shape;212;p22"/>
          <p:cNvSpPr txBox="1"/>
          <p:nvPr/>
        </p:nvSpPr>
        <p:spPr>
          <a:xfrm>
            <a:off x="6025491" y="1519304"/>
            <a:ext cx="3573300" cy="98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Montserrat"/>
                <a:ea typeface="Montserrat"/>
                <a:cs typeface="Montserrat"/>
                <a:sym typeface="Montserrat"/>
              </a:rPr>
              <a:t>When?</a:t>
            </a:r>
            <a:endParaRPr b="1"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During the project</a:t>
            </a:r>
            <a:endParaRPr sz="1200">
              <a:solidFill>
                <a:schemeClr val="dk1"/>
              </a:solidFill>
            </a:endParaRPr>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After the end of the project</a:t>
            </a:r>
            <a:endParaRPr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5a213b7483_0_347"/>
          <p:cNvSpPr/>
          <p:nvPr/>
        </p:nvSpPr>
        <p:spPr>
          <a:xfrm>
            <a:off x="415807" y="434622"/>
            <a:ext cx="9280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Accessible</a:t>
            </a:r>
            <a:endParaRPr sz="2800">
              <a:solidFill>
                <a:schemeClr val="dk1"/>
              </a:solidFill>
              <a:latin typeface="Montserrat Light"/>
              <a:ea typeface="Montserrat Light"/>
              <a:cs typeface="Montserrat Light"/>
              <a:sym typeface="Montserrat Light"/>
            </a:endParaRPr>
          </a:p>
        </p:txBody>
      </p:sp>
      <p:pic>
        <p:nvPicPr>
          <p:cNvPr id="219" name="Google Shape;219;g25a213b7483_0_347"/>
          <p:cNvPicPr preferRelativeResize="0"/>
          <p:nvPr/>
        </p:nvPicPr>
        <p:blipFill rotWithShape="1">
          <a:blip r:embed="rId3">
            <a:alphaModFix/>
          </a:blip>
          <a:srcRect b="0" l="20898" r="52000" t="0"/>
          <a:stretch/>
        </p:blipFill>
        <p:spPr>
          <a:xfrm>
            <a:off x="10272464" y="394316"/>
            <a:ext cx="1533012" cy="1918514"/>
          </a:xfrm>
          <a:prstGeom prst="rect">
            <a:avLst/>
          </a:prstGeom>
          <a:noFill/>
          <a:ln cap="flat" cmpd="sng" w="9525">
            <a:solidFill>
              <a:srgbClr val="7F7F7F"/>
            </a:solidFill>
            <a:prstDash val="solid"/>
            <a:round/>
            <a:headEnd len="sm" w="sm" type="none"/>
            <a:tailEnd len="sm" w="sm" type="none"/>
          </a:ln>
        </p:spPr>
      </p:pic>
      <p:sp>
        <p:nvSpPr>
          <p:cNvPr id="220" name="Google Shape;220;g25a213b7483_0_347"/>
          <p:cNvSpPr txBox="1"/>
          <p:nvPr/>
        </p:nvSpPr>
        <p:spPr>
          <a:xfrm>
            <a:off x="6025488" y="3623604"/>
            <a:ext cx="4625100" cy="130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Montserrat"/>
                <a:ea typeface="Montserrat"/>
                <a:cs typeface="Montserrat"/>
                <a:sym typeface="Montserrat"/>
              </a:rPr>
              <a:t>Where?</a:t>
            </a:r>
            <a:endParaRPr b="1"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Databases or repositories</a:t>
            </a:r>
            <a:endParaRPr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Systems for shared storage, etc</a:t>
            </a:r>
            <a:endParaRPr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Registries for metadata</a:t>
            </a:r>
            <a:endParaRPr sz="1200"/>
          </a:p>
        </p:txBody>
      </p:sp>
      <p:sp>
        <p:nvSpPr>
          <p:cNvPr id="221" name="Google Shape;221;g25a213b7483_0_347"/>
          <p:cNvSpPr txBox="1"/>
          <p:nvPr/>
        </p:nvSpPr>
        <p:spPr>
          <a:xfrm>
            <a:off x="462889" y="1519292"/>
            <a:ext cx="5081700" cy="115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D9D9D9"/>
                </a:solidFill>
                <a:latin typeface="Montserrat"/>
                <a:ea typeface="Montserrat"/>
                <a:cs typeface="Montserrat"/>
                <a:sym typeface="Montserrat"/>
              </a:rPr>
              <a:t>To whom?</a:t>
            </a:r>
            <a:endParaRPr b="1" sz="1200">
              <a:solidFill>
                <a:srgbClr val="D9D9D9"/>
              </a:solidFill>
            </a:endParaRPr>
          </a:p>
          <a:p>
            <a:pPr indent="-330200" lvl="0" marL="457200" marR="0" rtl="0" algn="l">
              <a:spcBef>
                <a:spcPts val="600"/>
              </a:spcBef>
              <a:spcAft>
                <a:spcPts val="0"/>
              </a:spcAft>
              <a:buClr>
                <a:srgbClr val="D9D9D9"/>
              </a:buClr>
              <a:buSzPts val="1600"/>
              <a:buFont typeface="Montserrat Light"/>
              <a:buChar char="-"/>
            </a:pPr>
            <a:r>
              <a:rPr lang="en-US" sz="1600">
                <a:solidFill>
                  <a:srgbClr val="D9D9D9"/>
                </a:solidFill>
                <a:latin typeface="Montserrat Light"/>
                <a:ea typeface="Montserrat Light"/>
                <a:cs typeface="Montserrat Light"/>
                <a:sym typeface="Montserrat Light"/>
              </a:rPr>
              <a:t>People and/or machines</a:t>
            </a:r>
            <a:endParaRPr sz="1600">
              <a:solidFill>
                <a:srgbClr val="D9D9D9"/>
              </a:solidFill>
              <a:latin typeface="Montserrat Light"/>
              <a:ea typeface="Montserrat Light"/>
              <a:cs typeface="Montserrat Light"/>
              <a:sym typeface="Montserrat Light"/>
            </a:endParaRPr>
          </a:p>
          <a:p>
            <a:pPr indent="-330200" lvl="0" marL="457200" marR="0" rtl="0" algn="l">
              <a:spcBef>
                <a:spcPts val="0"/>
              </a:spcBef>
              <a:spcAft>
                <a:spcPts val="0"/>
              </a:spcAft>
              <a:buClr>
                <a:srgbClr val="D9D9D9"/>
              </a:buClr>
              <a:buSzPts val="1600"/>
              <a:buFont typeface="Montserrat Light"/>
              <a:buChar char="-"/>
            </a:pPr>
            <a:r>
              <a:rPr lang="en-US" sz="1600">
                <a:solidFill>
                  <a:srgbClr val="D9D9D9"/>
                </a:solidFill>
                <a:latin typeface="Montserrat Light"/>
                <a:ea typeface="Montserrat Light"/>
                <a:cs typeface="Montserrat Light"/>
                <a:sym typeface="Montserrat Light"/>
              </a:rPr>
              <a:t>Only with the right access permission or authorization</a:t>
            </a:r>
            <a:endParaRPr sz="1200">
              <a:solidFill>
                <a:srgbClr val="D9D9D9"/>
              </a:solidFill>
            </a:endParaRPr>
          </a:p>
        </p:txBody>
      </p:sp>
      <p:sp>
        <p:nvSpPr>
          <p:cNvPr id="222" name="Google Shape;222;g25a213b7483_0_347"/>
          <p:cNvSpPr txBox="1"/>
          <p:nvPr/>
        </p:nvSpPr>
        <p:spPr>
          <a:xfrm>
            <a:off x="386700" y="3623600"/>
            <a:ext cx="5548800" cy="180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Montserrat"/>
                <a:ea typeface="Montserrat"/>
                <a:cs typeface="Montserrat"/>
                <a:sym typeface="Montserrat"/>
              </a:rPr>
              <a:t>How?</a:t>
            </a:r>
            <a:endParaRPr b="1"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Open, free, universally implementable standard protocol to retrieve the (meta)data (e.g. via a “link”)</a:t>
            </a:r>
            <a:endParaRPr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It could include authentication and/or authorization protocol</a:t>
            </a:r>
            <a:endParaRPr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Data Access Committee (DAC), etc</a:t>
            </a:r>
            <a:endParaRPr sz="1200"/>
          </a:p>
        </p:txBody>
      </p:sp>
      <p:sp>
        <p:nvSpPr>
          <p:cNvPr id="223" name="Google Shape;223;g25a213b7483_0_347"/>
          <p:cNvSpPr/>
          <p:nvPr/>
        </p:nvSpPr>
        <p:spPr>
          <a:xfrm>
            <a:off x="386688" y="800101"/>
            <a:ext cx="8225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Your (meta)data can be available to others</a:t>
            </a:r>
            <a:endParaRPr sz="900"/>
          </a:p>
        </p:txBody>
      </p:sp>
      <p:sp>
        <p:nvSpPr>
          <p:cNvPr id="224" name="Google Shape;224;g25a213b7483_0_347"/>
          <p:cNvSpPr txBox="1"/>
          <p:nvPr/>
        </p:nvSpPr>
        <p:spPr>
          <a:xfrm>
            <a:off x="6025491" y="1519304"/>
            <a:ext cx="3573300" cy="98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D9D9D9"/>
                </a:solidFill>
                <a:latin typeface="Montserrat"/>
                <a:ea typeface="Montserrat"/>
                <a:cs typeface="Montserrat"/>
                <a:sym typeface="Montserrat"/>
              </a:rPr>
              <a:t>When?</a:t>
            </a:r>
            <a:endParaRPr b="1" sz="1200">
              <a:solidFill>
                <a:srgbClr val="D9D9D9"/>
              </a:solidFill>
            </a:endParaRPr>
          </a:p>
          <a:p>
            <a:pPr indent="-273050" lvl="0" marL="285750" marR="0" rtl="0" algn="l">
              <a:spcBef>
                <a:spcPts val="600"/>
              </a:spcBef>
              <a:spcAft>
                <a:spcPts val="0"/>
              </a:spcAft>
              <a:buClr>
                <a:srgbClr val="D9D9D9"/>
              </a:buClr>
              <a:buSzPts val="1600"/>
              <a:buFont typeface="Montserrat Light"/>
              <a:buChar char="-"/>
            </a:pPr>
            <a:r>
              <a:rPr lang="en-US" sz="1600">
                <a:solidFill>
                  <a:srgbClr val="D9D9D9"/>
                </a:solidFill>
                <a:latin typeface="Montserrat Light"/>
                <a:ea typeface="Montserrat Light"/>
                <a:cs typeface="Montserrat Light"/>
                <a:sym typeface="Montserrat Light"/>
              </a:rPr>
              <a:t>During the project</a:t>
            </a:r>
            <a:endParaRPr sz="1200">
              <a:solidFill>
                <a:srgbClr val="D9D9D9"/>
              </a:solidFill>
            </a:endParaRPr>
          </a:p>
          <a:p>
            <a:pPr indent="-273050" lvl="0" marL="285750" marR="0" rtl="0" algn="l">
              <a:spcBef>
                <a:spcPts val="600"/>
              </a:spcBef>
              <a:spcAft>
                <a:spcPts val="0"/>
              </a:spcAft>
              <a:buClr>
                <a:srgbClr val="D9D9D9"/>
              </a:buClr>
              <a:buSzPts val="1600"/>
              <a:buFont typeface="Montserrat Light"/>
              <a:buChar char="-"/>
            </a:pPr>
            <a:r>
              <a:rPr lang="en-US" sz="1600">
                <a:solidFill>
                  <a:srgbClr val="D9D9D9"/>
                </a:solidFill>
                <a:latin typeface="Montserrat Light"/>
                <a:ea typeface="Montserrat Light"/>
                <a:cs typeface="Montserrat Light"/>
                <a:sym typeface="Montserrat Light"/>
              </a:rPr>
              <a:t>After the end of the project</a:t>
            </a:r>
            <a:endParaRPr sz="1200">
              <a:solidFill>
                <a:srgbClr val="D9D9D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p:nvPr/>
        </p:nvSpPr>
        <p:spPr>
          <a:xfrm>
            <a:off x="415807" y="434622"/>
            <a:ext cx="9280593"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2800"/>
              <a:buFont typeface="Montserrat Light"/>
              <a:buNone/>
            </a:pPr>
            <a:r>
              <a:rPr lang="en-US" sz="2800">
                <a:solidFill>
                  <a:srgbClr val="000000"/>
                </a:solidFill>
                <a:latin typeface="Montserrat Light"/>
                <a:ea typeface="Montserrat Light"/>
                <a:cs typeface="Montserrat Light"/>
                <a:sym typeface="Montserrat Light"/>
              </a:rPr>
              <a:t>Interoperable</a:t>
            </a:r>
            <a:endParaRPr sz="1800">
              <a:solidFill>
                <a:schemeClr val="dk1"/>
              </a:solidFill>
              <a:latin typeface="Montserrat Light"/>
              <a:ea typeface="Montserrat Light"/>
              <a:cs typeface="Montserrat Light"/>
              <a:sym typeface="Montserrat Light"/>
            </a:endParaRPr>
          </a:p>
        </p:txBody>
      </p:sp>
      <p:sp>
        <p:nvSpPr>
          <p:cNvPr id="231" name="Google Shape;231;p23"/>
          <p:cNvSpPr txBox="1"/>
          <p:nvPr/>
        </p:nvSpPr>
        <p:spPr>
          <a:xfrm>
            <a:off x="2230221" y="3376865"/>
            <a:ext cx="78325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(Meta)Data schema defining the relations, such as hierarchy, of the elements that constitute the (meta)data model or structure.</a:t>
            </a:r>
            <a:endParaRPr/>
          </a:p>
        </p:txBody>
      </p:sp>
      <p:pic>
        <p:nvPicPr>
          <p:cNvPr id="232" name="Google Shape;232;p23"/>
          <p:cNvPicPr preferRelativeResize="0"/>
          <p:nvPr/>
        </p:nvPicPr>
        <p:blipFill rotWithShape="1">
          <a:blip r:embed="rId3">
            <a:alphaModFix/>
          </a:blip>
          <a:srcRect b="0" l="48957" r="26419" t="0"/>
          <a:stretch/>
        </p:blipFill>
        <p:spPr>
          <a:xfrm>
            <a:off x="10383371" y="434622"/>
            <a:ext cx="1392822" cy="1918514"/>
          </a:xfrm>
          <a:prstGeom prst="rect">
            <a:avLst/>
          </a:prstGeom>
          <a:noFill/>
          <a:ln cap="flat" cmpd="sng" w="9525">
            <a:solidFill>
              <a:srgbClr val="7F7F7F"/>
            </a:solidFill>
            <a:prstDash val="solid"/>
            <a:round/>
            <a:headEnd len="sm" w="sm" type="none"/>
            <a:tailEnd len="sm" w="sm" type="none"/>
          </a:ln>
        </p:spPr>
      </p:pic>
      <p:sp>
        <p:nvSpPr>
          <p:cNvPr id="233" name="Google Shape;233;p23"/>
          <p:cNvSpPr/>
          <p:nvPr/>
        </p:nvSpPr>
        <p:spPr>
          <a:xfrm>
            <a:off x="462888" y="876301"/>
            <a:ext cx="9809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Humans and machines can exchange, </a:t>
            </a:r>
            <a:br>
              <a:rPr lang="en-US" sz="1900">
                <a:solidFill>
                  <a:srgbClr val="7F7F7F"/>
                </a:solidFill>
                <a:latin typeface="Montserrat Light"/>
                <a:ea typeface="Montserrat Light"/>
                <a:cs typeface="Montserrat Light"/>
                <a:sym typeface="Montserrat Light"/>
              </a:rPr>
            </a:br>
            <a:r>
              <a:rPr lang="en-US" sz="1900">
                <a:solidFill>
                  <a:srgbClr val="7F7F7F"/>
                </a:solidFill>
                <a:latin typeface="Montserrat Light"/>
                <a:ea typeface="Montserrat Light"/>
                <a:cs typeface="Montserrat Light"/>
                <a:sym typeface="Montserrat Light"/>
              </a:rPr>
              <a:t>interpret and integrate each other’s (meta)data</a:t>
            </a:r>
            <a:endParaRPr sz="1900">
              <a:solidFill>
                <a:srgbClr val="7F7F7F"/>
              </a:solidFill>
              <a:latin typeface="Montserrat Light"/>
              <a:ea typeface="Montserrat Light"/>
              <a:cs typeface="Montserrat Light"/>
              <a:sym typeface="Montserrat Light"/>
            </a:endParaRPr>
          </a:p>
        </p:txBody>
      </p:sp>
      <p:pic>
        <p:nvPicPr>
          <p:cNvPr descr="Folder Search outline" id="234" name="Google Shape;234;p23"/>
          <p:cNvPicPr preferRelativeResize="0"/>
          <p:nvPr/>
        </p:nvPicPr>
        <p:blipFill rotWithShape="1">
          <a:blip r:embed="rId4">
            <a:alphaModFix/>
          </a:blip>
          <a:srcRect b="0" l="0" r="0" t="0"/>
          <a:stretch/>
        </p:blipFill>
        <p:spPr>
          <a:xfrm>
            <a:off x="1066292" y="2132856"/>
            <a:ext cx="914400" cy="914400"/>
          </a:xfrm>
          <a:prstGeom prst="rect">
            <a:avLst/>
          </a:prstGeom>
          <a:noFill/>
          <a:ln>
            <a:noFill/>
          </a:ln>
        </p:spPr>
      </p:pic>
      <p:sp>
        <p:nvSpPr>
          <p:cNvPr id="235" name="Google Shape;235;p23"/>
          <p:cNvSpPr txBox="1"/>
          <p:nvPr/>
        </p:nvSpPr>
        <p:spPr>
          <a:xfrm>
            <a:off x="2230220" y="2177035"/>
            <a:ext cx="768220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Non-proprietary file formats that are data exchange formats, for structured data (e.g. JSON, XML, CSV, TSV, FASTQ, FASTA etc.).</a:t>
            </a:r>
            <a:endParaRPr sz="1800">
              <a:solidFill>
                <a:schemeClr val="dk1"/>
              </a:solidFill>
              <a:latin typeface="Montserrat Light"/>
              <a:ea typeface="Montserrat Light"/>
              <a:cs typeface="Montserrat Light"/>
              <a:sym typeface="Montserrat Light"/>
            </a:endParaRPr>
          </a:p>
        </p:txBody>
      </p:sp>
      <p:pic>
        <p:nvPicPr>
          <p:cNvPr descr="Decision chart" id="236" name="Google Shape;236;p23"/>
          <p:cNvPicPr preferRelativeResize="0"/>
          <p:nvPr/>
        </p:nvPicPr>
        <p:blipFill rotWithShape="1">
          <a:blip r:embed="rId5">
            <a:alphaModFix/>
          </a:blip>
          <a:srcRect b="0" l="0" r="0" t="0"/>
          <a:stretch/>
        </p:blipFill>
        <p:spPr>
          <a:xfrm>
            <a:off x="1066292" y="3284984"/>
            <a:ext cx="914400" cy="914400"/>
          </a:xfrm>
          <a:prstGeom prst="rect">
            <a:avLst/>
          </a:prstGeom>
          <a:noFill/>
          <a:ln>
            <a:noFill/>
          </a:ln>
        </p:spPr>
      </p:pic>
      <p:sp>
        <p:nvSpPr>
          <p:cNvPr id="237" name="Google Shape;237;p23"/>
          <p:cNvSpPr txBox="1"/>
          <p:nvPr/>
        </p:nvSpPr>
        <p:spPr>
          <a:xfrm>
            <a:off x="2230221" y="4510861"/>
            <a:ext cx="75955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Controlled vocabularies or ontologies to convey unambiguous meaning or semantics (e.g. EFO, OBI, Gene Ontology).</a:t>
            </a:r>
            <a:endParaRPr/>
          </a:p>
        </p:txBody>
      </p:sp>
      <p:pic>
        <p:nvPicPr>
          <p:cNvPr descr="Barcode" id="238" name="Google Shape;238;p23"/>
          <p:cNvPicPr preferRelativeResize="0"/>
          <p:nvPr/>
        </p:nvPicPr>
        <p:blipFill rotWithShape="1">
          <a:blip r:embed="rId6">
            <a:alphaModFix/>
          </a:blip>
          <a:srcRect b="0" l="0" r="0" t="0"/>
          <a:stretch/>
        </p:blipFill>
        <p:spPr>
          <a:xfrm>
            <a:off x="1066292" y="4376826"/>
            <a:ext cx="914400" cy="91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p:nvPr/>
        </p:nvSpPr>
        <p:spPr>
          <a:xfrm>
            <a:off x="415807" y="434622"/>
            <a:ext cx="11224809"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600">
                <a:solidFill>
                  <a:srgbClr val="000000"/>
                </a:solidFill>
                <a:latin typeface="Montserrat Light"/>
                <a:ea typeface="Montserrat Light"/>
                <a:cs typeface="Montserrat Light"/>
                <a:sym typeface="Montserrat Light"/>
              </a:rPr>
              <a:t>Interoperable: file formats for exchange of structured data</a:t>
            </a:r>
            <a:endParaRPr sz="1600">
              <a:solidFill>
                <a:schemeClr val="dk1"/>
              </a:solidFill>
              <a:latin typeface="Montserrat Light"/>
              <a:ea typeface="Montserrat Light"/>
              <a:cs typeface="Montserrat Light"/>
              <a:sym typeface="Montserrat Light"/>
            </a:endParaRPr>
          </a:p>
        </p:txBody>
      </p:sp>
      <p:pic>
        <p:nvPicPr>
          <p:cNvPr id="245" name="Google Shape;245;p24"/>
          <p:cNvPicPr preferRelativeResize="0"/>
          <p:nvPr/>
        </p:nvPicPr>
        <p:blipFill rotWithShape="1">
          <a:blip r:embed="rId3">
            <a:alphaModFix/>
          </a:blip>
          <a:srcRect b="1" l="0" r="0" t="40059"/>
          <a:stretch/>
        </p:blipFill>
        <p:spPr>
          <a:xfrm>
            <a:off x="1169343" y="1526657"/>
            <a:ext cx="9217024" cy="2524939"/>
          </a:xfrm>
          <a:prstGeom prst="rect">
            <a:avLst/>
          </a:prstGeom>
          <a:noFill/>
          <a:ln>
            <a:noFill/>
          </a:ln>
        </p:spPr>
      </p:pic>
      <p:sp>
        <p:nvSpPr>
          <p:cNvPr id="246" name="Google Shape;246;p24"/>
          <p:cNvSpPr txBox="1"/>
          <p:nvPr/>
        </p:nvSpPr>
        <p:spPr>
          <a:xfrm>
            <a:off x="4300154" y="1333716"/>
            <a:ext cx="6094140"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000" u="none" strike="noStrike">
                <a:solidFill>
                  <a:srgbClr val="000000"/>
                </a:solidFill>
                <a:latin typeface="Montserrat Light"/>
                <a:ea typeface="Montserrat Light"/>
                <a:cs typeface="Montserrat Light"/>
                <a:sym typeface="Montserrat Light"/>
              </a:rPr>
              <a:t>https://www.ebi.ac.uk/arrayexpress/experiments/E-MTAB-11728/samples/</a:t>
            </a:r>
            <a:endParaRPr/>
          </a:p>
        </p:txBody>
      </p:sp>
      <p:sp>
        <p:nvSpPr>
          <p:cNvPr id="247" name="Google Shape;247;p24"/>
          <p:cNvSpPr txBox="1"/>
          <p:nvPr/>
        </p:nvSpPr>
        <p:spPr>
          <a:xfrm>
            <a:off x="10391887" y="1605159"/>
            <a:ext cx="12487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CSV, TSV</a:t>
            </a:r>
            <a:endParaRPr sz="1800">
              <a:solidFill>
                <a:schemeClr val="dk1"/>
              </a:solidFill>
              <a:latin typeface="Montserrat Light"/>
              <a:ea typeface="Montserrat Light"/>
              <a:cs typeface="Montserrat Light"/>
              <a:sym typeface="Montserrat Light"/>
            </a:endParaRPr>
          </a:p>
        </p:txBody>
      </p:sp>
      <p:pic>
        <p:nvPicPr>
          <p:cNvPr descr="Folder Search outline" id="248" name="Google Shape;248;p24"/>
          <p:cNvPicPr preferRelativeResize="0"/>
          <p:nvPr/>
        </p:nvPicPr>
        <p:blipFill rotWithShape="1">
          <a:blip r:embed="rId4">
            <a:alphaModFix/>
          </a:blip>
          <a:srcRect b="0" l="0" r="0" t="0"/>
          <a:stretch/>
        </p:blipFill>
        <p:spPr>
          <a:xfrm>
            <a:off x="10861793" y="239012"/>
            <a:ext cx="914400" cy="914400"/>
          </a:xfrm>
          <a:prstGeom prst="rect">
            <a:avLst/>
          </a:prstGeom>
          <a:noFill/>
          <a:ln>
            <a:noFill/>
          </a:ln>
        </p:spPr>
      </p:pic>
      <p:sp>
        <p:nvSpPr>
          <p:cNvPr id="249" name="Google Shape;249;p24"/>
          <p:cNvSpPr txBox="1"/>
          <p:nvPr/>
        </p:nvSpPr>
        <p:spPr>
          <a:xfrm>
            <a:off x="815904" y="4348261"/>
            <a:ext cx="10960289" cy="95410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Most machines (computers, software) read and open CSV or TSV by “arrenging” the information in columns and rows</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Montserrat Light"/>
              <a:ea typeface="Montserrat Light"/>
              <a:cs typeface="Montserrat Light"/>
              <a:sym typeface="Montserrat Light"/>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Easy to readable for humans as well</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Montserrat Light"/>
              <a:ea typeface="Montserrat Light"/>
              <a:cs typeface="Montserrat Light"/>
              <a:sym typeface="Montserrat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p:nvPr/>
        </p:nvSpPr>
        <p:spPr>
          <a:xfrm>
            <a:off x="415807" y="434622"/>
            <a:ext cx="11224809"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600">
                <a:solidFill>
                  <a:srgbClr val="000000"/>
                </a:solidFill>
                <a:latin typeface="Montserrat Light"/>
                <a:ea typeface="Montserrat Light"/>
                <a:cs typeface="Montserrat Light"/>
                <a:sym typeface="Montserrat Light"/>
              </a:rPr>
              <a:t>Interoperable: hierarchically structured metadata model</a:t>
            </a:r>
            <a:endParaRPr sz="1600">
              <a:solidFill>
                <a:schemeClr val="dk1"/>
              </a:solidFill>
              <a:latin typeface="Montserrat Light"/>
              <a:ea typeface="Montserrat Light"/>
              <a:cs typeface="Montserrat Light"/>
              <a:sym typeface="Montserrat Light"/>
            </a:endParaRPr>
          </a:p>
        </p:txBody>
      </p:sp>
      <p:sp>
        <p:nvSpPr>
          <p:cNvPr id="256" name="Google Shape;256;p25"/>
          <p:cNvSpPr txBox="1"/>
          <p:nvPr/>
        </p:nvSpPr>
        <p:spPr>
          <a:xfrm>
            <a:off x="8926869" y="2208423"/>
            <a:ext cx="2052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ontserrat Light"/>
                <a:ea typeface="Montserrat Light"/>
                <a:cs typeface="Montserrat Light"/>
                <a:sym typeface="Montserrat Light"/>
              </a:rPr>
              <a:t>ISA-JSON</a:t>
            </a:r>
            <a:endParaRPr sz="1200"/>
          </a:p>
        </p:txBody>
      </p:sp>
      <p:pic>
        <p:nvPicPr>
          <p:cNvPr descr="Text&#10;&#10;Description automatically generated" id="257" name="Google Shape;257;p25"/>
          <p:cNvPicPr preferRelativeResize="0"/>
          <p:nvPr/>
        </p:nvPicPr>
        <p:blipFill rotWithShape="1">
          <a:blip r:embed="rId3">
            <a:alphaModFix/>
          </a:blip>
          <a:srcRect b="0" l="0" r="0" t="0"/>
          <a:stretch/>
        </p:blipFill>
        <p:spPr>
          <a:xfrm>
            <a:off x="936726" y="1367525"/>
            <a:ext cx="7270525" cy="4378424"/>
          </a:xfrm>
          <a:prstGeom prst="rect">
            <a:avLst/>
          </a:prstGeom>
          <a:noFill/>
          <a:ln>
            <a:noFill/>
          </a:ln>
        </p:spPr>
      </p:pic>
      <p:sp>
        <p:nvSpPr>
          <p:cNvPr id="258" name="Google Shape;258;p25"/>
          <p:cNvSpPr txBox="1"/>
          <p:nvPr/>
        </p:nvSpPr>
        <p:spPr>
          <a:xfrm>
            <a:off x="8422813" y="2763121"/>
            <a:ext cx="3384300" cy="1200600"/>
          </a:xfrm>
          <a:prstGeom prst="rect">
            <a:avLst/>
          </a:prstGeom>
          <a:noFill/>
          <a:ln>
            <a:noFill/>
          </a:ln>
        </p:spPr>
        <p:txBody>
          <a:bodyPr anchorCtr="0" anchor="t" bIns="45700" lIns="91425" spcFirstLastPara="1" rIns="91425" wrap="square" tIns="45700">
            <a:spAutoFit/>
          </a:bodyPr>
          <a:lstStyle/>
          <a:p>
            <a:pPr indent="-273050" lvl="0" marL="285750" marR="0" rtl="0" algn="l">
              <a:spcBef>
                <a:spcPts val="0"/>
              </a:spcBef>
              <a:spcAft>
                <a:spcPts val="0"/>
              </a:spcAft>
              <a:buClr>
                <a:schemeClr val="dk1"/>
              </a:buClr>
              <a:buSzPts val="1200"/>
              <a:buFont typeface="Arial"/>
              <a:buChar char="•"/>
            </a:pPr>
            <a:r>
              <a:rPr lang="en-US" sz="1200">
                <a:solidFill>
                  <a:schemeClr val="dk1"/>
                </a:solidFill>
                <a:latin typeface="Montserrat Light"/>
                <a:ea typeface="Montserrat Light"/>
                <a:cs typeface="Montserrat Light"/>
                <a:sym typeface="Montserrat Light"/>
              </a:rPr>
              <a:t>Most machines (computers, software) read and open JSON</a:t>
            </a:r>
            <a:endParaRPr sz="1200">
              <a:solidFill>
                <a:schemeClr val="dk1"/>
              </a:solidFill>
              <a:latin typeface="Montserrat Light"/>
              <a:ea typeface="Montserrat Light"/>
              <a:cs typeface="Montserrat Light"/>
              <a:sym typeface="Montserrat Light"/>
            </a:endParaRPr>
          </a:p>
          <a:p>
            <a:pPr indent="-273050" lvl="1" marL="7429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Montserrat Light"/>
                <a:ea typeface="Montserrat Light"/>
                <a:cs typeface="Montserrat Light"/>
                <a:sym typeface="Montserrat Light"/>
              </a:rPr>
              <a:t>key : value</a:t>
            </a:r>
            <a:endParaRPr sz="1200"/>
          </a:p>
          <a:p>
            <a:pPr indent="-196850" lvl="0" marL="285750" marR="0" rtl="0" algn="l">
              <a:spcBef>
                <a:spcPts val="0"/>
              </a:spcBef>
              <a:spcAft>
                <a:spcPts val="0"/>
              </a:spcAft>
              <a:buClr>
                <a:schemeClr val="dk1"/>
              </a:buClr>
              <a:buSzPts val="1400"/>
              <a:buFont typeface="Arial"/>
              <a:buNone/>
            </a:pPr>
            <a:r>
              <a:t/>
            </a:r>
            <a:endParaRPr sz="1200">
              <a:solidFill>
                <a:schemeClr val="dk1"/>
              </a:solidFill>
              <a:latin typeface="Montserrat Light"/>
              <a:ea typeface="Montserrat Light"/>
              <a:cs typeface="Montserrat Light"/>
              <a:sym typeface="Montserrat Light"/>
            </a:endParaRPr>
          </a:p>
          <a:p>
            <a:pPr indent="-273050" lvl="0" marL="285750" marR="0" rtl="0" algn="l">
              <a:spcBef>
                <a:spcPts val="0"/>
              </a:spcBef>
              <a:spcAft>
                <a:spcPts val="0"/>
              </a:spcAft>
              <a:buClr>
                <a:schemeClr val="dk1"/>
              </a:buClr>
              <a:buSzPts val="1200"/>
              <a:buFont typeface="Arial"/>
              <a:buChar char="•"/>
            </a:pPr>
            <a:r>
              <a:rPr lang="en-US" sz="1200">
                <a:solidFill>
                  <a:schemeClr val="dk1"/>
                </a:solidFill>
                <a:latin typeface="Montserrat Light"/>
                <a:ea typeface="Montserrat Light"/>
                <a:cs typeface="Montserrat Light"/>
                <a:sym typeface="Montserrat Light"/>
              </a:rPr>
              <a:t>Not easy to read for humans</a:t>
            </a:r>
            <a:endParaRPr sz="1200"/>
          </a:p>
          <a:p>
            <a:pPr indent="-196850" lvl="0" marL="285750" marR="0" rtl="0" algn="l">
              <a:spcBef>
                <a:spcPts val="0"/>
              </a:spcBef>
              <a:spcAft>
                <a:spcPts val="0"/>
              </a:spcAft>
              <a:buClr>
                <a:schemeClr val="dk1"/>
              </a:buClr>
              <a:buSzPts val="1400"/>
              <a:buFont typeface="Arial"/>
              <a:buNone/>
            </a:pPr>
            <a:r>
              <a:t/>
            </a:r>
            <a:endParaRPr sz="1200">
              <a:solidFill>
                <a:schemeClr val="dk1"/>
              </a:solidFill>
              <a:latin typeface="Montserrat Light"/>
              <a:ea typeface="Montserrat Light"/>
              <a:cs typeface="Montserrat Light"/>
              <a:sym typeface="Montserrat Light"/>
            </a:endParaRPr>
          </a:p>
        </p:txBody>
      </p:sp>
      <p:sp>
        <p:nvSpPr>
          <p:cNvPr id="259" name="Google Shape;259;p25"/>
          <p:cNvSpPr txBox="1"/>
          <p:nvPr/>
        </p:nvSpPr>
        <p:spPr>
          <a:xfrm>
            <a:off x="499657" y="5857496"/>
            <a:ext cx="8934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Johnson D, et al. ISA API: An open platform for interoperable life science experimental metadata. Gigascience. 2021 Sep 16;10(9):giab060. doi: 10.1093/gigascience/giab060. </a:t>
            </a:r>
            <a:endParaRPr sz="1000">
              <a:solidFill>
                <a:schemeClr val="dk1"/>
              </a:solidFill>
              <a:latin typeface="Montserrat Light"/>
              <a:ea typeface="Montserrat Light"/>
              <a:cs typeface="Montserrat Light"/>
              <a:sym typeface="Montserrat Light"/>
            </a:endParaRPr>
          </a:p>
        </p:txBody>
      </p:sp>
      <p:pic>
        <p:nvPicPr>
          <p:cNvPr descr="Decision chart" id="260" name="Google Shape;260;p25"/>
          <p:cNvPicPr preferRelativeResize="0"/>
          <p:nvPr/>
        </p:nvPicPr>
        <p:blipFill rotWithShape="1">
          <a:blip r:embed="rId4">
            <a:alphaModFix/>
          </a:blip>
          <a:srcRect b="0" l="0" r="0" t="0"/>
          <a:stretch/>
        </p:blipFill>
        <p:spPr>
          <a:xfrm>
            <a:off x="10782842" y="285159"/>
            <a:ext cx="914400" cy="91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3"/>
          <p:cNvSpPr/>
          <p:nvPr/>
        </p:nvSpPr>
        <p:spPr>
          <a:xfrm>
            <a:off x="415807" y="1918671"/>
            <a:ext cx="1139298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800"/>
              <a:buFont typeface="Montserrat Light"/>
              <a:buNone/>
            </a:pPr>
            <a:r>
              <a:rPr b="0" i="0" lang="en-US" sz="2800" u="none" cap="none" strike="noStrike">
                <a:solidFill>
                  <a:schemeClr val="dk1"/>
                </a:solidFill>
                <a:latin typeface="Montserrat Light"/>
                <a:ea typeface="Montserrat Light"/>
                <a:cs typeface="Montserrat Light"/>
                <a:sym typeface="Montserrat Light"/>
              </a:rPr>
              <a:t>What is Research Data Management (RDM)?</a:t>
            </a:r>
            <a:endParaRPr b="0" i="0" sz="2800" u="none" cap="none" strike="noStrike">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Clr>
                <a:schemeClr val="dk1"/>
              </a:buClr>
              <a:buSzPts val="2800"/>
              <a:buFont typeface="Montserrat Light"/>
              <a:buNone/>
            </a:pPr>
            <a:r>
              <a:rPr b="1" lang="en-US" sz="2800">
                <a:solidFill>
                  <a:schemeClr val="dk1"/>
                </a:solidFill>
                <a:latin typeface="Montserrat"/>
                <a:ea typeface="Montserrat"/>
                <a:cs typeface="Montserrat"/>
                <a:sym typeface="Montserrat"/>
              </a:rPr>
              <a:t>O que é Gestão de dados de pesquisa?</a:t>
            </a:r>
            <a:endParaRPr b="1" sz="2800">
              <a:solidFill>
                <a:schemeClr val="dk1"/>
              </a:solidFill>
              <a:latin typeface="Montserrat"/>
              <a:ea typeface="Montserrat"/>
              <a:cs typeface="Montserrat"/>
              <a:sym typeface="Montserrat"/>
            </a:endParaRPr>
          </a:p>
        </p:txBody>
      </p:sp>
      <p:sp>
        <p:nvSpPr>
          <p:cNvPr id="51" name="Google Shape;51;p3"/>
          <p:cNvSpPr/>
          <p:nvPr/>
        </p:nvSpPr>
        <p:spPr>
          <a:xfrm>
            <a:off x="4331710" y="3066366"/>
            <a:ext cx="3528600" cy="113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Montserrat Light"/>
                <a:ea typeface="Montserrat Light"/>
                <a:cs typeface="Montserrat Light"/>
                <a:sym typeface="Montserrat Light"/>
              </a:rPr>
              <a:t>Let’s write a definition</a:t>
            </a:r>
            <a:endParaRPr b="0" i="0" sz="1800" u="none" cap="none" strike="noStrike">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t/>
            </a:r>
            <a:endParaRPr b="0" i="0" sz="2400" u="none" cap="none" strike="noStrike">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rPr b="0" i="1" lang="en-US" sz="2000" u="none" cap="none" strike="noStrike">
                <a:solidFill>
                  <a:schemeClr val="dk1"/>
                </a:solidFill>
                <a:latin typeface="Montserrat Light"/>
                <a:ea typeface="Montserrat Light"/>
                <a:cs typeface="Montserrat Light"/>
                <a:sym typeface="Montserrat Light"/>
              </a:rPr>
              <a:t>use pens and papers</a:t>
            </a:r>
            <a:endParaRPr b="0" i="0" sz="1800" u="none" cap="none" strike="noStrike">
              <a:solidFill>
                <a:schemeClr val="dk1"/>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p:nvPr/>
        </p:nvSpPr>
        <p:spPr>
          <a:xfrm>
            <a:off x="415807" y="434622"/>
            <a:ext cx="11313305" cy="9540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rgbClr val="000000"/>
                </a:solidFill>
                <a:latin typeface="Montserrat Light"/>
                <a:ea typeface="Montserrat Light"/>
                <a:cs typeface="Montserrat Light"/>
                <a:sym typeface="Montserrat Light"/>
              </a:rPr>
              <a:t>Interoperability: c</a:t>
            </a:r>
            <a:r>
              <a:rPr lang="en-US" sz="2300">
                <a:solidFill>
                  <a:schemeClr val="dk1"/>
                </a:solidFill>
                <a:latin typeface="Montserrat Light"/>
                <a:ea typeface="Montserrat Light"/>
                <a:cs typeface="Montserrat Light"/>
                <a:sym typeface="Montserrat Light"/>
              </a:rPr>
              <a:t>ontrolled vocabularies or ontologies to convey unambiguous meaning or semantics</a:t>
            </a:r>
            <a:endParaRPr sz="1300">
              <a:solidFill>
                <a:schemeClr val="dk1"/>
              </a:solidFill>
              <a:latin typeface="Montserrat Light"/>
              <a:ea typeface="Montserrat Light"/>
              <a:cs typeface="Montserrat Light"/>
              <a:sym typeface="Montserrat Light"/>
            </a:endParaRPr>
          </a:p>
        </p:txBody>
      </p:sp>
      <p:pic>
        <p:nvPicPr>
          <p:cNvPr descr="Rat" id="267" name="Google Shape;267;p26"/>
          <p:cNvPicPr preferRelativeResize="0"/>
          <p:nvPr/>
        </p:nvPicPr>
        <p:blipFill rotWithShape="1">
          <a:blip r:embed="rId3">
            <a:alphaModFix/>
          </a:blip>
          <a:srcRect b="0" l="0" r="0" t="0"/>
          <a:stretch/>
        </p:blipFill>
        <p:spPr>
          <a:xfrm>
            <a:off x="9586862" y="2710063"/>
            <a:ext cx="914400" cy="914400"/>
          </a:xfrm>
          <a:prstGeom prst="rect">
            <a:avLst/>
          </a:prstGeom>
          <a:noFill/>
          <a:ln>
            <a:noFill/>
          </a:ln>
        </p:spPr>
      </p:pic>
      <p:sp>
        <p:nvSpPr>
          <p:cNvPr id="268" name="Google Shape;268;p26"/>
          <p:cNvSpPr txBox="1"/>
          <p:nvPr/>
        </p:nvSpPr>
        <p:spPr>
          <a:xfrm>
            <a:off x="8300536" y="3458093"/>
            <a:ext cx="327745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Montserrat Light"/>
                <a:ea typeface="Montserrat Light"/>
                <a:cs typeface="Montserrat Light"/>
                <a:sym typeface="Montserrat Light"/>
              </a:rPr>
              <a:t>NCBI Taxonomy for mouse:</a:t>
            </a:r>
            <a:endParaRPr/>
          </a:p>
          <a:p>
            <a:pPr indent="0" lvl="0" marL="0" marR="0" rtl="0" algn="ctr">
              <a:spcBef>
                <a:spcPts val="0"/>
              </a:spcBef>
              <a:spcAft>
                <a:spcPts val="0"/>
              </a:spcAft>
              <a:buNone/>
            </a:pPr>
            <a:r>
              <a:t/>
            </a:r>
            <a:endParaRPr sz="180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rPr lang="en-US" sz="1800">
                <a:solidFill>
                  <a:schemeClr val="dk1"/>
                </a:solidFill>
                <a:latin typeface="Montserrat Light"/>
                <a:ea typeface="Montserrat Light"/>
                <a:cs typeface="Montserrat Light"/>
                <a:sym typeface="Montserrat Light"/>
              </a:rPr>
              <a:t>Taxonomy ID: 10090</a:t>
            </a:r>
            <a:endParaRPr/>
          </a:p>
        </p:txBody>
      </p:sp>
      <p:pic>
        <p:nvPicPr>
          <p:cNvPr descr="Graphical user interface, application&#10;&#10;Description automatically generated" id="269" name="Google Shape;269;p26"/>
          <p:cNvPicPr preferRelativeResize="0"/>
          <p:nvPr/>
        </p:nvPicPr>
        <p:blipFill rotWithShape="1">
          <a:blip r:embed="rId4">
            <a:alphaModFix/>
          </a:blip>
          <a:srcRect b="0" l="0" r="0" t="0"/>
          <a:stretch/>
        </p:blipFill>
        <p:spPr>
          <a:xfrm>
            <a:off x="1257175" y="1701824"/>
            <a:ext cx="6629651" cy="3918450"/>
          </a:xfrm>
          <a:prstGeom prst="rect">
            <a:avLst/>
          </a:prstGeom>
          <a:noFill/>
          <a:ln cap="flat" cmpd="sng" w="9525">
            <a:solidFill>
              <a:srgbClr val="000000"/>
            </a:solidFill>
            <a:prstDash val="solid"/>
            <a:round/>
            <a:headEnd len="sm" w="sm" type="none"/>
            <a:tailEnd len="sm" w="sm" type="none"/>
          </a:ln>
        </p:spPr>
      </p:pic>
      <p:sp>
        <p:nvSpPr>
          <p:cNvPr id="270" name="Google Shape;270;p26"/>
          <p:cNvSpPr txBox="1"/>
          <p:nvPr/>
        </p:nvSpPr>
        <p:spPr>
          <a:xfrm>
            <a:off x="453082" y="6175703"/>
            <a:ext cx="99843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Montserrat Light"/>
                <a:ea typeface="Montserrat Light"/>
                <a:cs typeface="Montserrat Light"/>
                <a:sym typeface="Montserrat Light"/>
              </a:rPr>
              <a:t>More info at:</a:t>
            </a:r>
            <a:endParaRPr sz="1100"/>
          </a:p>
          <a:p>
            <a:pPr indent="-152400" lvl="0" marL="171450" marR="0" rtl="0" algn="l">
              <a:spcBef>
                <a:spcPts val="0"/>
              </a:spcBef>
              <a:spcAft>
                <a:spcPts val="0"/>
              </a:spcAft>
              <a:buClr>
                <a:schemeClr val="dk1"/>
              </a:buClr>
              <a:buSzPts val="900"/>
              <a:buFont typeface="Montserrat Light"/>
              <a:buChar char="-"/>
            </a:pPr>
            <a:r>
              <a:rPr lang="en-US" sz="900" u="sng">
                <a:solidFill>
                  <a:schemeClr val="dk1"/>
                </a:solidFill>
                <a:latin typeface="Montserrat Light"/>
                <a:ea typeface="Montserrat Light"/>
                <a:cs typeface="Montserrat Light"/>
                <a:sym typeface="Montserrat Light"/>
                <a:hlinkClick r:id="rId5">
                  <a:extLst>
                    <a:ext uri="{A12FA001-AC4F-418D-AE19-62706E023703}">
                      <ahyp:hlinkClr val="tx"/>
                    </a:ext>
                  </a:extLst>
                </a:hlinkClick>
              </a:rPr>
              <a:t>https://rdmkit.elixir-europe.org/metadata_management#how-do-you-find-appropriate-vocabularies-or-ontologies</a:t>
            </a:r>
            <a:endParaRPr sz="900">
              <a:solidFill>
                <a:schemeClr val="dk1"/>
              </a:solidFill>
              <a:latin typeface="Montserrat Light"/>
              <a:ea typeface="Montserrat Light"/>
              <a:cs typeface="Montserrat Light"/>
              <a:sym typeface="Montserrat Light"/>
            </a:endParaRPr>
          </a:p>
          <a:p>
            <a:pPr indent="-152400" lvl="0" marL="171450" marR="0" rtl="0" algn="l">
              <a:spcBef>
                <a:spcPts val="0"/>
              </a:spcBef>
              <a:spcAft>
                <a:spcPts val="0"/>
              </a:spcAft>
              <a:buClr>
                <a:schemeClr val="dk1"/>
              </a:buClr>
              <a:buSzPts val="900"/>
              <a:buFont typeface="Montserrat Light"/>
              <a:buChar char="-"/>
            </a:pPr>
            <a:r>
              <a:rPr lang="en-US" sz="900" u="sng">
                <a:solidFill>
                  <a:schemeClr val="dk1"/>
                </a:solidFill>
                <a:latin typeface="Montserrat Light"/>
                <a:ea typeface="Montserrat Light"/>
                <a:cs typeface="Montserrat Light"/>
                <a:sym typeface="Montserrat Light"/>
                <a:hlinkClick r:id="rId6">
                  <a:extLst>
                    <a:ext uri="{A12FA001-AC4F-418D-AE19-62706E023703}">
                      <ahyp:hlinkClr val="tx"/>
                    </a:ext>
                  </a:extLst>
                </a:hlinkClick>
              </a:rPr>
              <a:t>https://faircookbook.elixir-europe.org/content/recipes/interoperability/introduction-terminologies-ontologies.html</a:t>
            </a:r>
            <a:r>
              <a:rPr lang="en-US" sz="900">
                <a:solidFill>
                  <a:schemeClr val="dk1"/>
                </a:solidFill>
                <a:latin typeface="Montserrat Light"/>
                <a:ea typeface="Montserrat Light"/>
                <a:cs typeface="Montserrat Light"/>
                <a:sym typeface="Montserrat Light"/>
              </a:rPr>
              <a:t> </a:t>
            </a:r>
            <a:endParaRPr sz="900">
              <a:solidFill>
                <a:schemeClr val="dk1"/>
              </a:solidFill>
              <a:latin typeface="Montserrat Light"/>
              <a:ea typeface="Montserrat Light"/>
              <a:cs typeface="Montserrat Light"/>
              <a:sym typeface="Montserrat Light"/>
            </a:endParaRPr>
          </a:p>
        </p:txBody>
      </p:sp>
      <p:sp>
        <p:nvSpPr>
          <p:cNvPr id="271" name="Google Shape;271;p26"/>
          <p:cNvSpPr txBox="1"/>
          <p:nvPr/>
        </p:nvSpPr>
        <p:spPr>
          <a:xfrm>
            <a:off x="5803924" y="3514025"/>
            <a:ext cx="1995300" cy="6927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Montserrat Light"/>
                <a:ea typeface="Montserrat Light"/>
                <a:cs typeface="Montserrat Light"/>
                <a:sym typeface="Montserrat Light"/>
              </a:rPr>
              <a:t>Ontology term:</a:t>
            </a:r>
            <a:endParaRPr sz="900"/>
          </a:p>
          <a:p>
            <a:pPr indent="-254000" lvl="0" marL="285750" marR="0" rtl="0" algn="l">
              <a:spcBef>
                <a:spcPts val="0"/>
              </a:spcBef>
              <a:spcAft>
                <a:spcPts val="0"/>
              </a:spcAft>
              <a:buClr>
                <a:schemeClr val="dk1"/>
              </a:buClr>
              <a:buSzPts val="1300"/>
              <a:buFont typeface="Montserrat Light"/>
              <a:buChar char="-"/>
            </a:pPr>
            <a:r>
              <a:rPr lang="en-US" sz="1300">
                <a:solidFill>
                  <a:schemeClr val="dk1"/>
                </a:solidFill>
                <a:latin typeface="Montserrat Light"/>
                <a:ea typeface="Montserrat Light"/>
                <a:cs typeface="Montserrat Light"/>
                <a:sym typeface="Montserrat Light"/>
              </a:rPr>
              <a:t>definition</a:t>
            </a:r>
            <a:endParaRPr sz="900"/>
          </a:p>
          <a:p>
            <a:pPr indent="-254000" lvl="0" marL="285750" marR="0" rtl="0" algn="l">
              <a:spcBef>
                <a:spcPts val="0"/>
              </a:spcBef>
              <a:spcAft>
                <a:spcPts val="0"/>
              </a:spcAft>
              <a:buClr>
                <a:schemeClr val="dk1"/>
              </a:buClr>
              <a:buSzPts val="1300"/>
              <a:buFont typeface="Montserrat Light"/>
              <a:buChar char="-"/>
            </a:pPr>
            <a:r>
              <a:rPr lang="en-US" sz="1300">
                <a:solidFill>
                  <a:schemeClr val="dk1"/>
                </a:solidFill>
                <a:latin typeface="Montserrat Light"/>
                <a:ea typeface="Montserrat Light"/>
                <a:cs typeface="Montserrat Light"/>
                <a:sym typeface="Montserrat Light"/>
              </a:rPr>
              <a:t>identifier</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p:nvPr/>
        </p:nvSpPr>
        <p:spPr>
          <a:xfrm>
            <a:off x="415807" y="434622"/>
            <a:ext cx="9856657" cy="12310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rgbClr val="000000"/>
                </a:solidFill>
                <a:latin typeface="Montserrat Light"/>
                <a:ea typeface="Montserrat Light"/>
                <a:cs typeface="Montserrat Light"/>
                <a:sym typeface="Montserrat Light"/>
              </a:rPr>
              <a:t>Interoperability: standards and standardization for humans and machines</a:t>
            </a:r>
            <a:endParaRPr sz="900"/>
          </a:p>
          <a:p>
            <a:pPr indent="0" lvl="0" marL="0" marR="0" rtl="0" algn="l">
              <a:spcBef>
                <a:spcPts val="0"/>
              </a:spcBef>
              <a:spcAft>
                <a:spcPts val="0"/>
              </a:spcAft>
              <a:buNone/>
            </a:pPr>
            <a:r>
              <a:t/>
            </a:r>
            <a:endParaRPr sz="1300">
              <a:solidFill>
                <a:schemeClr val="dk1"/>
              </a:solidFill>
              <a:latin typeface="Montserrat Light"/>
              <a:ea typeface="Montserrat Light"/>
              <a:cs typeface="Montserrat Light"/>
              <a:sym typeface="Montserrat Light"/>
            </a:endParaRPr>
          </a:p>
        </p:txBody>
      </p:sp>
      <p:pic>
        <p:nvPicPr>
          <p:cNvPr descr="Flip calendar" id="278" name="Google Shape;278;p27"/>
          <p:cNvPicPr preferRelativeResize="0"/>
          <p:nvPr/>
        </p:nvPicPr>
        <p:blipFill rotWithShape="1">
          <a:blip r:embed="rId3">
            <a:alphaModFix/>
          </a:blip>
          <a:srcRect b="0" l="0" r="0" t="0"/>
          <a:stretch/>
        </p:blipFill>
        <p:spPr>
          <a:xfrm>
            <a:off x="924057" y="2786444"/>
            <a:ext cx="648344" cy="648344"/>
          </a:xfrm>
          <a:prstGeom prst="rect">
            <a:avLst/>
          </a:prstGeom>
          <a:noFill/>
          <a:ln>
            <a:noFill/>
          </a:ln>
        </p:spPr>
      </p:pic>
      <p:sp>
        <p:nvSpPr>
          <p:cNvPr id="279" name="Google Shape;279;p27"/>
          <p:cNvSpPr txBox="1"/>
          <p:nvPr/>
        </p:nvSpPr>
        <p:spPr>
          <a:xfrm>
            <a:off x="1572401" y="2823605"/>
            <a:ext cx="3277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Montserrat Light"/>
                <a:ea typeface="Montserrat Light"/>
                <a:cs typeface="Montserrat Light"/>
                <a:sym typeface="Montserrat Light"/>
              </a:rPr>
              <a:t>ISO STANDARDS for dates:</a:t>
            </a:r>
            <a:endParaRPr/>
          </a:p>
          <a:p>
            <a:pPr indent="0" lvl="0" marL="0" marR="0" rtl="0" algn="ctr">
              <a:spcBef>
                <a:spcPts val="0"/>
              </a:spcBef>
              <a:spcAft>
                <a:spcPts val="0"/>
              </a:spcAft>
              <a:buNone/>
            </a:pPr>
            <a:r>
              <a:rPr lang="en-US" sz="1800">
                <a:solidFill>
                  <a:schemeClr val="dk1"/>
                </a:solidFill>
                <a:latin typeface="Montserrat Light"/>
                <a:ea typeface="Montserrat Light"/>
                <a:cs typeface="Montserrat Light"/>
                <a:sym typeface="Montserrat Light"/>
              </a:rPr>
              <a:t>20220715 or 2022-07-15</a:t>
            </a:r>
            <a:endParaRPr sz="1800">
              <a:solidFill>
                <a:schemeClr val="dk1"/>
              </a:solidFill>
              <a:latin typeface="Montserrat Light"/>
              <a:ea typeface="Montserrat Light"/>
              <a:cs typeface="Montserrat Light"/>
              <a:sym typeface="Montserrat Light"/>
            </a:endParaRPr>
          </a:p>
        </p:txBody>
      </p:sp>
      <p:grpSp>
        <p:nvGrpSpPr>
          <p:cNvPr id="280" name="Google Shape;280;p27"/>
          <p:cNvGrpSpPr/>
          <p:nvPr/>
        </p:nvGrpSpPr>
        <p:grpSpPr>
          <a:xfrm>
            <a:off x="5498197" y="2786444"/>
            <a:ext cx="4140596" cy="1455119"/>
            <a:chOff x="677194" y="5158631"/>
            <a:chExt cx="4140596" cy="1455119"/>
          </a:xfrm>
        </p:grpSpPr>
        <p:pic>
          <p:nvPicPr>
            <p:cNvPr id="281" name="Google Shape;281;p27"/>
            <p:cNvPicPr preferRelativeResize="0"/>
            <p:nvPr/>
          </p:nvPicPr>
          <p:blipFill rotWithShape="1">
            <a:blip r:embed="rId4">
              <a:alphaModFix/>
            </a:blip>
            <a:srcRect b="0" l="0" r="0" t="0"/>
            <a:stretch/>
          </p:blipFill>
          <p:spPr>
            <a:xfrm>
              <a:off x="677194" y="5254677"/>
              <a:ext cx="4140596" cy="959406"/>
            </a:xfrm>
            <a:prstGeom prst="rect">
              <a:avLst/>
            </a:prstGeom>
            <a:noFill/>
            <a:ln>
              <a:noFill/>
            </a:ln>
          </p:spPr>
        </p:pic>
        <p:pic>
          <p:nvPicPr>
            <p:cNvPr id="282" name="Google Shape;282;p27"/>
            <p:cNvPicPr preferRelativeResize="0"/>
            <p:nvPr/>
          </p:nvPicPr>
          <p:blipFill rotWithShape="1">
            <a:blip r:embed="rId5">
              <a:alphaModFix/>
            </a:blip>
            <a:srcRect b="0" l="0" r="0" t="0"/>
            <a:stretch/>
          </p:blipFill>
          <p:spPr>
            <a:xfrm>
              <a:off x="2513534" y="5158631"/>
              <a:ext cx="2304256" cy="336986"/>
            </a:xfrm>
            <a:prstGeom prst="rect">
              <a:avLst/>
            </a:prstGeom>
            <a:noFill/>
            <a:ln>
              <a:noFill/>
            </a:ln>
          </p:spPr>
        </p:pic>
        <p:pic>
          <p:nvPicPr>
            <p:cNvPr id="283" name="Google Shape;283;p27"/>
            <p:cNvPicPr preferRelativeResize="0"/>
            <p:nvPr/>
          </p:nvPicPr>
          <p:blipFill rotWithShape="1">
            <a:blip r:embed="rId6">
              <a:alphaModFix/>
            </a:blip>
            <a:srcRect b="0" l="0" r="0" t="0"/>
            <a:stretch/>
          </p:blipFill>
          <p:spPr>
            <a:xfrm>
              <a:off x="2855640" y="6008349"/>
              <a:ext cx="1342412" cy="605401"/>
            </a:xfrm>
            <a:prstGeom prst="rect">
              <a:avLst/>
            </a:prstGeom>
            <a:noFill/>
            <a:ln>
              <a:noFill/>
            </a:ln>
          </p:spPr>
        </p:pic>
      </p:grpSp>
      <p:pic>
        <p:nvPicPr>
          <p:cNvPr id="284" name="Google Shape;284;p27"/>
          <p:cNvPicPr preferRelativeResize="0"/>
          <p:nvPr/>
        </p:nvPicPr>
        <p:blipFill rotWithShape="1">
          <a:blip r:embed="rId7">
            <a:alphaModFix/>
          </a:blip>
          <a:srcRect b="0" l="48957" r="26419" t="0"/>
          <a:stretch/>
        </p:blipFill>
        <p:spPr>
          <a:xfrm>
            <a:off x="10383371" y="434622"/>
            <a:ext cx="1392822" cy="1918514"/>
          </a:xfrm>
          <a:prstGeom prst="rect">
            <a:avLst/>
          </a:prstGeom>
          <a:noFill/>
          <a:ln cap="flat" cmpd="sng" w="9525">
            <a:solidFill>
              <a:srgbClr val="7F7F7F"/>
            </a:solidFill>
            <a:prstDash val="solid"/>
            <a:round/>
            <a:headEnd len="sm" w="sm" type="none"/>
            <a:tailEnd len="sm" w="sm" type="none"/>
          </a:ln>
        </p:spPr>
      </p:pic>
      <p:sp>
        <p:nvSpPr>
          <p:cNvPr id="285" name="Google Shape;285;p27"/>
          <p:cNvSpPr txBox="1"/>
          <p:nvPr/>
        </p:nvSpPr>
        <p:spPr>
          <a:xfrm>
            <a:off x="1500121" y="1917880"/>
            <a:ext cx="7642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ontserrat Light"/>
                <a:ea typeface="Montserrat Light"/>
                <a:cs typeface="Montserrat Light"/>
                <a:sym typeface="Montserrat Light"/>
              </a:rPr>
              <a:t>Use of existing international or domain-specific standards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p:nvPr/>
        </p:nvSpPr>
        <p:spPr>
          <a:xfrm>
            <a:off x="462888" y="876301"/>
            <a:ext cx="9809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Your (meta)data can be reused by others</a:t>
            </a:r>
            <a:endParaRPr sz="1900">
              <a:solidFill>
                <a:srgbClr val="7F7F7F"/>
              </a:solidFill>
              <a:latin typeface="Montserrat Light"/>
              <a:ea typeface="Montserrat Light"/>
              <a:cs typeface="Montserrat Light"/>
              <a:sym typeface="Montserrat Light"/>
            </a:endParaRPr>
          </a:p>
        </p:txBody>
      </p:sp>
      <p:sp>
        <p:nvSpPr>
          <p:cNvPr id="291" name="Google Shape;291;p28"/>
          <p:cNvSpPr/>
          <p:nvPr/>
        </p:nvSpPr>
        <p:spPr>
          <a:xfrm>
            <a:off x="415807" y="434622"/>
            <a:ext cx="9280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2800"/>
              <a:buFont typeface="Montserrat Light"/>
              <a:buNone/>
            </a:pPr>
            <a:r>
              <a:rPr lang="en-US" sz="2800">
                <a:solidFill>
                  <a:srgbClr val="000000"/>
                </a:solidFill>
                <a:latin typeface="Montserrat Light"/>
                <a:ea typeface="Montserrat Light"/>
                <a:cs typeface="Montserrat Light"/>
                <a:sym typeface="Montserrat Light"/>
              </a:rPr>
              <a:t>Reusable</a:t>
            </a:r>
            <a:endParaRPr sz="1800">
              <a:solidFill>
                <a:schemeClr val="dk1"/>
              </a:solidFill>
              <a:latin typeface="Montserrat Light"/>
              <a:ea typeface="Montserrat Light"/>
              <a:cs typeface="Montserrat Light"/>
              <a:sym typeface="Montserrat Light"/>
            </a:endParaRPr>
          </a:p>
        </p:txBody>
      </p:sp>
      <p:sp>
        <p:nvSpPr>
          <p:cNvPr id="292" name="Google Shape;292;p28"/>
          <p:cNvSpPr txBox="1"/>
          <p:nvPr/>
        </p:nvSpPr>
        <p:spPr>
          <a:xfrm>
            <a:off x="2429282" y="1759503"/>
            <a:ext cx="2358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Data usage licence</a:t>
            </a:r>
            <a:endParaRPr/>
          </a:p>
        </p:txBody>
      </p:sp>
      <p:sp>
        <p:nvSpPr>
          <p:cNvPr id="293" name="Google Shape;293;p28"/>
          <p:cNvSpPr txBox="1"/>
          <p:nvPr/>
        </p:nvSpPr>
        <p:spPr>
          <a:xfrm>
            <a:off x="2354806" y="2889001"/>
            <a:ext cx="6805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Documentation and metadata (e.g., data provenance, etc)</a:t>
            </a:r>
            <a:endParaRPr/>
          </a:p>
        </p:txBody>
      </p:sp>
      <p:pic>
        <p:nvPicPr>
          <p:cNvPr id="294" name="Google Shape;294;p28"/>
          <p:cNvPicPr preferRelativeResize="0"/>
          <p:nvPr/>
        </p:nvPicPr>
        <p:blipFill rotWithShape="1">
          <a:blip r:embed="rId3">
            <a:alphaModFix/>
          </a:blip>
          <a:srcRect b="0" l="76276" r="0" t="0"/>
          <a:stretch/>
        </p:blipFill>
        <p:spPr>
          <a:xfrm>
            <a:off x="10382032" y="454717"/>
            <a:ext cx="1341969" cy="1918514"/>
          </a:xfrm>
          <a:prstGeom prst="rect">
            <a:avLst/>
          </a:prstGeom>
          <a:noFill/>
          <a:ln cap="flat" cmpd="sng" w="9525">
            <a:solidFill>
              <a:srgbClr val="7F7F7F"/>
            </a:solidFill>
            <a:prstDash val="solid"/>
            <a:round/>
            <a:headEnd len="sm" w="sm" type="none"/>
            <a:tailEnd len="sm" w="sm" type="none"/>
          </a:ln>
        </p:spPr>
      </p:pic>
      <p:pic>
        <p:nvPicPr>
          <p:cNvPr id="295" name="Google Shape;295;p28"/>
          <p:cNvPicPr preferRelativeResize="0"/>
          <p:nvPr/>
        </p:nvPicPr>
        <p:blipFill rotWithShape="1">
          <a:blip r:embed="rId4">
            <a:alphaModFix/>
          </a:blip>
          <a:srcRect b="0" l="0" r="0" t="0"/>
          <a:stretch/>
        </p:blipFill>
        <p:spPr>
          <a:xfrm>
            <a:off x="1135606" y="1749821"/>
            <a:ext cx="1219200" cy="419100"/>
          </a:xfrm>
          <a:prstGeom prst="rect">
            <a:avLst/>
          </a:prstGeom>
          <a:noFill/>
          <a:ln>
            <a:noFill/>
          </a:ln>
        </p:spPr>
      </p:pic>
      <p:pic>
        <p:nvPicPr>
          <p:cNvPr descr="Document outline" id="296" name="Google Shape;296;p28"/>
          <p:cNvPicPr preferRelativeResize="0"/>
          <p:nvPr/>
        </p:nvPicPr>
        <p:blipFill rotWithShape="1">
          <a:blip r:embed="rId5">
            <a:alphaModFix/>
          </a:blip>
          <a:srcRect b="0" l="0" r="0" t="0"/>
          <a:stretch/>
        </p:blipFill>
        <p:spPr>
          <a:xfrm>
            <a:off x="1234498" y="2573138"/>
            <a:ext cx="914400" cy="914400"/>
          </a:xfrm>
          <a:prstGeom prst="rect">
            <a:avLst/>
          </a:prstGeom>
          <a:noFill/>
          <a:ln>
            <a:noFill/>
          </a:ln>
        </p:spPr>
      </p:pic>
      <p:sp>
        <p:nvSpPr>
          <p:cNvPr id="297" name="Google Shape;297;p28"/>
          <p:cNvSpPr txBox="1"/>
          <p:nvPr/>
        </p:nvSpPr>
        <p:spPr>
          <a:xfrm>
            <a:off x="702208" y="4362905"/>
            <a:ext cx="7577400" cy="2277900"/>
          </a:xfrm>
          <a:prstGeom prst="rect">
            <a:avLst/>
          </a:prstGeom>
          <a:noFill/>
          <a:ln>
            <a:noFill/>
          </a:ln>
        </p:spPr>
        <p:txBody>
          <a:bodyPr anchorCtr="0" anchor="t" bIns="45700" lIns="91425" spcFirstLastPara="1" rIns="91425" wrap="square" tIns="45700">
            <a:spAutoFit/>
          </a:bodyPr>
          <a:lstStyle/>
          <a:p>
            <a:pPr indent="-273050" lvl="0" marL="285750" marR="0" rtl="0" algn="l">
              <a:spcBef>
                <a:spcPts val="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Where to find data to reuse</a:t>
            </a:r>
            <a:endParaRPr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Permission to reuse for specific purpose</a:t>
            </a:r>
            <a:endParaRPr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Data quality</a:t>
            </a:r>
            <a:endParaRPr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How to handle versioning</a:t>
            </a:r>
            <a:endParaRPr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How to cite</a:t>
            </a:r>
            <a:endParaRPr sz="1200"/>
          </a:p>
          <a:p>
            <a:pPr indent="-273050" lvl="0" marL="285750" marR="0" rtl="0" algn="l">
              <a:spcBef>
                <a:spcPts val="600"/>
              </a:spcBef>
              <a:spcAft>
                <a:spcPts val="0"/>
              </a:spcAft>
              <a:buClr>
                <a:schemeClr val="dk1"/>
              </a:buClr>
              <a:buSzPts val="1600"/>
              <a:buFont typeface="Montserrat Light"/>
              <a:buChar char="-"/>
            </a:pPr>
            <a:r>
              <a:rPr lang="en-US" sz="1600">
                <a:solidFill>
                  <a:schemeClr val="dk1"/>
                </a:solidFill>
                <a:latin typeface="Montserrat Light"/>
                <a:ea typeface="Montserrat Light"/>
                <a:cs typeface="Montserrat Light"/>
                <a:sym typeface="Montserrat Light"/>
              </a:rPr>
              <a:t>…</a:t>
            </a:r>
            <a:endParaRPr sz="1200"/>
          </a:p>
          <a:p>
            <a:pPr indent="-171450" lvl="0" marL="285750" marR="0" rtl="0" algn="l">
              <a:spcBef>
                <a:spcPts val="600"/>
              </a:spcBef>
              <a:spcAft>
                <a:spcPts val="0"/>
              </a:spcAft>
              <a:buClr>
                <a:schemeClr val="dk1"/>
              </a:buClr>
              <a:buSzPts val="1800"/>
              <a:buFont typeface="Montserrat Light"/>
              <a:buNone/>
            </a:pPr>
            <a:r>
              <a:t/>
            </a:r>
            <a:endParaRPr sz="1600">
              <a:solidFill>
                <a:schemeClr val="dk1"/>
              </a:solidFill>
              <a:latin typeface="Montserrat Light"/>
              <a:ea typeface="Montserrat Light"/>
              <a:cs typeface="Montserrat Light"/>
              <a:sym typeface="Montserrat Light"/>
            </a:endParaRPr>
          </a:p>
        </p:txBody>
      </p:sp>
      <p:sp>
        <p:nvSpPr>
          <p:cNvPr id="298" name="Google Shape;298;p28"/>
          <p:cNvSpPr/>
          <p:nvPr/>
        </p:nvSpPr>
        <p:spPr>
          <a:xfrm>
            <a:off x="462907" y="3792397"/>
            <a:ext cx="9280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800"/>
              <a:buFont typeface="Montserrat Light"/>
              <a:buNone/>
            </a:pPr>
            <a:r>
              <a:rPr b="1" lang="en-US" sz="2100">
                <a:latin typeface="Montserrat"/>
                <a:ea typeface="Montserrat"/>
                <a:cs typeface="Montserrat"/>
                <a:sym typeface="Montserrat"/>
              </a:rPr>
              <a:t>Challenges</a:t>
            </a:r>
            <a:endParaRPr b="1" sz="160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p:nvPr/>
        </p:nvSpPr>
        <p:spPr>
          <a:xfrm>
            <a:off x="415807" y="434622"/>
            <a:ext cx="113929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Documentation and metadata</a:t>
            </a:r>
            <a:endParaRPr sz="1800">
              <a:solidFill>
                <a:schemeClr val="dk1"/>
              </a:solidFill>
              <a:latin typeface="Montserrat Light"/>
              <a:ea typeface="Montserrat Light"/>
              <a:cs typeface="Montserrat Light"/>
              <a:sym typeface="Montserrat Light"/>
            </a:endParaRPr>
          </a:p>
        </p:txBody>
      </p:sp>
      <p:pic>
        <p:nvPicPr>
          <p:cNvPr descr="Document outline" id="304" name="Google Shape;304;p29"/>
          <p:cNvPicPr preferRelativeResize="0"/>
          <p:nvPr/>
        </p:nvPicPr>
        <p:blipFill rotWithShape="1">
          <a:blip r:embed="rId3">
            <a:alphaModFix/>
          </a:blip>
          <a:srcRect b="0" l="0" r="0" t="0"/>
          <a:stretch/>
        </p:blipFill>
        <p:spPr>
          <a:xfrm>
            <a:off x="1919536" y="2378968"/>
            <a:ext cx="914400" cy="914400"/>
          </a:xfrm>
          <a:prstGeom prst="rect">
            <a:avLst/>
          </a:prstGeom>
          <a:noFill/>
          <a:ln>
            <a:noFill/>
          </a:ln>
        </p:spPr>
      </p:pic>
      <p:sp>
        <p:nvSpPr>
          <p:cNvPr id="305" name="Google Shape;305;p29"/>
          <p:cNvSpPr txBox="1"/>
          <p:nvPr/>
        </p:nvSpPr>
        <p:spPr>
          <a:xfrm>
            <a:off x="3519736" y="2729716"/>
            <a:ext cx="718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Documentation is (unstructured) information about the data.</a:t>
            </a:r>
            <a:endParaRPr sz="1800">
              <a:solidFill>
                <a:schemeClr val="dk1"/>
              </a:solidFill>
              <a:latin typeface="Montserrat Light"/>
              <a:ea typeface="Montserrat Light"/>
              <a:cs typeface="Montserrat Light"/>
              <a:sym typeface="Montserrat Light"/>
            </a:endParaRPr>
          </a:p>
        </p:txBody>
      </p:sp>
      <p:sp>
        <p:nvSpPr>
          <p:cNvPr id="306" name="Google Shape;306;p29"/>
          <p:cNvSpPr txBox="1"/>
          <p:nvPr/>
        </p:nvSpPr>
        <p:spPr>
          <a:xfrm>
            <a:off x="1864296" y="3293368"/>
            <a:ext cx="1584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Montserrat Light"/>
                <a:ea typeface="Montserrat Light"/>
                <a:cs typeface="Montserrat Light"/>
                <a:sym typeface="Montserrat Light"/>
              </a:rPr>
              <a:t>README.txt</a:t>
            </a:r>
            <a:endParaRPr sz="800"/>
          </a:p>
        </p:txBody>
      </p:sp>
      <p:pic>
        <p:nvPicPr>
          <p:cNvPr descr="Table" id="307" name="Google Shape;307;p29"/>
          <p:cNvPicPr preferRelativeResize="0"/>
          <p:nvPr/>
        </p:nvPicPr>
        <p:blipFill rotWithShape="1">
          <a:blip r:embed="rId4">
            <a:alphaModFix/>
          </a:blip>
          <a:srcRect b="0" l="0" r="0" t="0"/>
          <a:stretch/>
        </p:blipFill>
        <p:spPr>
          <a:xfrm>
            <a:off x="1894340" y="3912373"/>
            <a:ext cx="914400" cy="914400"/>
          </a:xfrm>
          <a:prstGeom prst="rect">
            <a:avLst/>
          </a:prstGeom>
          <a:noFill/>
          <a:ln>
            <a:noFill/>
          </a:ln>
        </p:spPr>
      </p:pic>
      <p:sp>
        <p:nvSpPr>
          <p:cNvPr id="308" name="Google Shape;308;p29"/>
          <p:cNvSpPr txBox="1"/>
          <p:nvPr/>
        </p:nvSpPr>
        <p:spPr>
          <a:xfrm>
            <a:off x="1792288" y="4683224"/>
            <a:ext cx="1802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Montserrat Light"/>
                <a:ea typeface="Montserrat Light"/>
                <a:cs typeface="Montserrat Light"/>
                <a:sym typeface="Montserrat Light"/>
              </a:rPr>
              <a:t>Metadata.json</a:t>
            </a:r>
            <a:endParaRPr sz="800"/>
          </a:p>
        </p:txBody>
      </p:sp>
      <p:sp>
        <p:nvSpPr>
          <p:cNvPr id="309" name="Google Shape;309;p29"/>
          <p:cNvSpPr txBox="1"/>
          <p:nvPr/>
        </p:nvSpPr>
        <p:spPr>
          <a:xfrm>
            <a:off x="3519736" y="4273027"/>
            <a:ext cx="5453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Metadata is highly structured documentation.</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5a213b7483_0_366"/>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FAIR principles for data and metadata</a:t>
            </a:r>
            <a:endParaRPr sz="1800">
              <a:solidFill>
                <a:schemeClr val="dk1"/>
              </a:solidFill>
              <a:latin typeface="Montserrat Light"/>
              <a:ea typeface="Montserrat Light"/>
              <a:cs typeface="Montserrat Light"/>
              <a:sym typeface="Montserrat Light"/>
            </a:endParaRPr>
          </a:p>
        </p:txBody>
      </p:sp>
      <p:grpSp>
        <p:nvGrpSpPr>
          <p:cNvPr id="316" name="Google Shape;316;g25a213b7483_0_366"/>
          <p:cNvGrpSpPr/>
          <p:nvPr/>
        </p:nvGrpSpPr>
        <p:grpSpPr>
          <a:xfrm>
            <a:off x="3101358" y="2594387"/>
            <a:ext cx="5747035" cy="2205600"/>
            <a:chOff x="2423593" y="1765904"/>
            <a:chExt cx="5747035" cy="2205600"/>
          </a:xfrm>
        </p:grpSpPr>
        <p:pic>
          <p:nvPicPr>
            <p:cNvPr id="317" name="Google Shape;317;g25a213b7483_0_366"/>
            <p:cNvPicPr preferRelativeResize="0"/>
            <p:nvPr/>
          </p:nvPicPr>
          <p:blipFill rotWithShape="1">
            <a:blip r:embed="rId3">
              <a:alphaModFix/>
            </a:blip>
            <a:srcRect b="0" l="0" r="0" t="0"/>
            <a:stretch/>
          </p:blipFill>
          <p:spPr>
            <a:xfrm>
              <a:off x="2514112" y="1809075"/>
              <a:ext cx="5656515" cy="1918514"/>
            </a:xfrm>
            <a:prstGeom prst="rect">
              <a:avLst/>
            </a:prstGeom>
            <a:noFill/>
            <a:ln cap="flat" cmpd="sng" w="9525">
              <a:solidFill>
                <a:srgbClr val="7F7F7F"/>
              </a:solidFill>
              <a:prstDash val="solid"/>
              <a:round/>
              <a:headEnd len="sm" w="sm" type="none"/>
              <a:tailEnd len="sm" w="sm" type="none"/>
            </a:ln>
          </p:spPr>
        </p:pic>
        <p:sp>
          <p:nvSpPr>
            <p:cNvPr id="318" name="Google Shape;318;g25a213b7483_0_366"/>
            <p:cNvSpPr/>
            <p:nvPr/>
          </p:nvSpPr>
          <p:spPr>
            <a:xfrm rot="-5400000">
              <a:off x="1481143" y="2708354"/>
              <a:ext cx="2205600" cy="3207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999999"/>
                </a:buClr>
                <a:buSzPts val="1000"/>
                <a:buFont typeface="Montserrat"/>
                <a:buNone/>
              </a:pPr>
              <a:r>
                <a:rPr lang="en-US" sz="1000">
                  <a:solidFill>
                    <a:srgbClr val="999999"/>
                  </a:solidFill>
                  <a:latin typeface="Montserrat Light"/>
                  <a:ea typeface="Montserrat Light"/>
                  <a:cs typeface="Montserrat Light"/>
                  <a:sym typeface="Montserrat Light"/>
                </a:rPr>
                <a:t>Sangya Pundir, CC BY-SA 4.0</a:t>
              </a:r>
              <a:endParaRPr/>
            </a:p>
          </p:txBody>
        </p:sp>
      </p:grpSp>
      <p:sp>
        <p:nvSpPr>
          <p:cNvPr id="319" name="Google Shape;319;g25a213b7483_0_366"/>
          <p:cNvSpPr/>
          <p:nvPr/>
        </p:nvSpPr>
        <p:spPr>
          <a:xfrm>
            <a:off x="6280990" y="2348122"/>
            <a:ext cx="26742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7F7F7F"/>
              </a:buClr>
              <a:buSzPts val="1000"/>
              <a:buFont typeface="Montserrat Light"/>
              <a:buNone/>
            </a:pPr>
            <a:r>
              <a:rPr lang="en-US" sz="1000" u="sng">
                <a:solidFill>
                  <a:srgbClr val="7F7F7F"/>
                </a:solidFill>
                <a:latin typeface="Montserrat Light"/>
                <a:ea typeface="Montserrat Light"/>
                <a:cs typeface="Montserrat Light"/>
                <a:sym typeface="Montserrat Light"/>
                <a:hlinkClick r:id="rId4">
                  <a:extLst>
                    <a:ext uri="{A12FA001-AC4F-418D-AE19-62706E023703}">
                      <ahyp:hlinkClr val="tx"/>
                    </a:ext>
                  </a:extLst>
                </a:hlinkClick>
              </a:rPr>
              <a:t>https://www.go-fair.org/fair-principles/</a:t>
            </a:r>
            <a:r>
              <a:rPr lang="en-US" sz="1000">
                <a:solidFill>
                  <a:srgbClr val="7F7F7F"/>
                </a:solidFill>
                <a:latin typeface="Montserrat Light"/>
                <a:ea typeface="Montserrat Light"/>
                <a:cs typeface="Montserrat Light"/>
                <a:sym typeface="Montserrat Light"/>
              </a:rPr>
              <a:t> </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323" name="Shape 323"/>
        <p:cNvGrpSpPr/>
        <p:nvPr/>
      </p:nvGrpSpPr>
      <p:grpSpPr>
        <a:xfrm>
          <a:off x="0" y="0"/>
          <a:ext cx="0" cy="0"/>
          <a:chOff x="0" y="0"/>
          <a:chExt cx="0" cy="0"/>
        </a:xfrm>
      </p:grpSpPr>
      <p:sp>
        <p:nvSpPr>
          <p:cNvPr id="324" name="Google Shape;324;g25a213b7483_0_13"/>
          <p:cNvSpPr/>
          <p:nvPr/>
        </p:nvSpPr>
        <p:spPr>
          <a:xfrm>
            <a:off x="-6400800" y="5319300"/>
            <a:ext cx="203100" cy="990900"/>
          </a:xfrm>
          <a:prstGeom prst="rightBrace">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5" name="Google Shape;325;g25a213b7483_0_13"/>
          <p:cNvSpPr txBox="1"/>
          <p:nvPr>
            <p:ph idx="1" type="body"/>
          </p:nvPr>
        </p:nvSpPr>
        <p:spPr>
          <a:xfrm>
            <a:off x="-6197400" y="5489300"/>
            <a:ext cx="2273100" cy="584100"/>
          </a:xfrm>
          <a:prstGeom prst="rect">
            <a:avLst/>
          </a:prstGeom>
          <a:noFill/>
        </p:spPr>
        <p:txBody>
          <a:bodyPr anchorCtr="0" anchor="ctr" bIns="121900" lIns="121900" spcFirstLastPara="1" rIns="121900" wrap="square" tIns="121900">
            <a:noAutofit/>
          </a:bodyPr>
          <a:lstStyle/>
          <a:p>
            <a:pPr indent="0" lvl="0" marL="0" rtl="0" algn="ctr">
              <a:lnSpc>
                <a:spcPct val="100000"/>
              </a:lnSpc>
              <a:spcBef>
                <a:spcPts val="1600"/>
              </a:spcBef>
              <a:spcAft>
                <a:spcPts val="0"/>
              </a:spcAft>
              <a:buNone/>
            </a:pPr>
            <a:r>
              <a:rPr lang="en-US" sz="1900">
                <a:solidFill>
                  <a:schemeClr val="dk1"/>
                </a:solidFill>
                <a:latin typeface="Oswald"/>
                <a:ea typeface="Oswald"/>
                <a:cs typeface="Oswald"/>
                <a:sym typeface="Oswald"/>
              </a:rPr>
              <a:t>as a whole or partially</a:t>
            </a:r>
            <a:endParaRPr sz="1900">
              <a:solidFill>
                <a:schemeClr val="dk1"/>
              </a:solidFill>
              <a:latin typeface="Oswald"/>
              <a:ea typeface="Oswald"/>
              <a:cs typeface="Oswald"/>
              <a:sym typeface="Oswald"/>
            </a:endParaRPr>
          </a:p>
        </p:txBody>
      </p:sp>
      <p:sp>
        <p:nvSpPr>
          <p:cNvPr id="326" name="Google Shape;326;g25a213b7483_0_13"/>
          <p:cNvSpPr/>
          <p:nvPr/>
        </p:nvSpPr>
        <p:spPr>
          <a:xfrm>
            <a:off x="4659767" y="110500"/>
            <a:ext cx="5359500" cy="3125700"/>
          </a:xfrm>
          <a:prstGeom prst="rect">
            <a:avLst/>
          </a:prstGeom>
          <a:solidFill>
            <a:srgbClr val="130C14"/>
          </a:solidFill>
          <a:ln cap="flat" cmpd="sng" w="381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27" name="Google Shape;327;g25a213b7483_0_13"/>
          <p:cNvPicPr preferRelativeResize="0"/>
          <p:nvPr/>
        </p:nvPicPr>
        <p:blipFill rotWithShape="1">
          <a:blip r:embed="rId3">
            <a:alphaModFix/>
          </a:blip>
          <a:srcRect b="32368" l="0" r="0" t="0"/>
          <a:stretch/>
        </p:blipFill>
        <p:spPr>
          <a:xfrm>
            <a:off x="504933" y="3403600"/>
            <a:ext cx="5359432" cy="3125568"/>
          </a:xfrm>
          <a:prstGeom prst="rect">
            <a:avLst/>
          </a:prstGeom>
          <a:noFill/>
          <a:ln cap="flat" cmpd="sng" w="38100">
            <a:solidFill>
              <a:schemeClr val="lt1"/>
            </a:solidFill>
            <a:prstDash val="solid"/>
            <a:round/>
            <a:headEnd len="sm" w="sm" type="none"/>
            <a:tailEnd len="sm" w="sm" type="none"/>
          </a:ln>
        </p:spPr>
      </p:pic>
      <p:sp>
        <p:nvSpPr>
          <p:cNvPr id="328" name="Google Shape;328;g25a213b7483_0_13"/>
          <p:cNvSpPr/>
          <p:nvPr/>
        </p:nvSpPr>
        <p:spPr>
          <a:xfrm>
            <a:off x="186350" y="382025"/>
            <a:ext cx="4792200" cy="2562600"/>
          </a:xfrm>
          <a:prstGeom prst="round2DiagRect">
            <a:avLst>
              <a:gd fmla="val 12164" name="adj1"/>
              <a:gd fmla="val 0" name="adj2"/>
            </a:avLst>
          </a:prstGeom>
          <a:solidFill>
            <a:srgbClr val="FCE5CD"/>
          </a:solidFill>
          <a:ln cap="flat" cmpd="sng" w="381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29" name="Google Shape;329;g25a213b7483_0_13"/>
          <p:cNvSpPr txBox="1"/>
          <p:nvPr>
            <p:ph type="title"/>
          </p:nvPr>
        </p:nvSpPr>
        <p:spPr>
          <a:xfrm>
            <a:off x="519592" y="229625"/>
            <a:ext cx="44736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b="1" lang="en-US">
                <a:latin typeface="Oswald"/>
                <a:ea typeface="Oswald"/>
                <a:cs typeface="Oswald"/>
                <a:sym typeface="Oswald"/>
              </a:rPr>
              <a:t>OPEN SCIENCE</a:t>
            </a:r>
            <a:endParaRPr b="1">
              <a:latin typeface="Oswald"/>
              <a:ea typeface="Oswald"/>
              <a:cs typeface="Oswald"/>
              <a:sym typeface="Oswald"/>
            </a:endParaRPr>
          </a:p>
        </p:txBody>
      </p:sp>
      <p:cxnSp>
        <p:nvCxnSpPr>
          <p:cNvPr id="330" name="Google Shape;330;g25a213b7483_0_13"/>
          <p:cNvCxnSpPr/>
          <p:nvPr/>
        </p:nvCxnSpPr>
        <p:spPr>
          <a:xfrm flipH="1" rot="10800000">
            <a:off x="1968750" y="812450"/>
            <a:ext cx="1575300" cy="7200"/>
          </a:xfrm>
          <a:prstGeom prst="straightConnector1">
            <a:avLst/>
          </a:prstGeom>
          <a:noFill/>
          <a:ln cap="flat" cmpd="sng" w="9525">
            <a:solidFill>
              <a:srgbClr val="000000"/>
            </a:solidFill>
            <a:prstDash val="solid"/>
            <a:round/>
            <a:headEnd len="med" w="med" type="none"/>
            <a:tailEnd len="med" w="med" type="none"/>
          </a:ln>
        </p:spPr>
      </p:cxnSp>
      <p:pic>
        <p:nvPicPr>
          <p:cNvPr id="331" name="Google Shape;331;g25a213b7483_0_13"/>
          <p:cNvPicPr preferRelativeResize="0"/>
          <p:nvPr/>
        </p:nvPicPr>
        <p:blipFill>
          <a:blip r:embed="rId4">
            <a:alphaModFix/>
          </a:blip>
          <a:stretch>
            <a:fillRect/>
          </a:stretch>
        </p:blipFill>
        <p:spPr>
          <a:xfrm>
            <a:off x="5736367" y="163217"/>
            <a:ext cx="3206400" cy="3020165"/>
          </a:xfrm>
          <a:prstGeom prst="rect">
            <a:avLst/>
          </a:prstGeom>
          <a:noFill/>
          <a:ln cap="flat" cmpd="sng" w="9525">
            <a:solidFill>
              <a:srgbClr val="0E0910"/>
            </a:solidFill>
            <a:prstDash val="solid"/>
            <a:round/>
            <a:headEnd len="sm" w="sm" type="none"/>
            <a:tailEnd len="sm" w="sm" type="none"/>
          </a:ln>
        </p:spPr>
      </p:pic>
      <p:sp>
        <p:nvSpPr>
          <p:cNvPr id="332" name="Google Shape;332;g25a213b7483_0_13"/>
          <p:cNvSpPr/>
          <p:nvPr/>
        </p:nvSpPr>
        <p:spPr>
          <a:xfrm>
            <a:off x="5531133" y="4020783"/>
            <a:ext cx="4473600" cy="1891200"/>
          </a:xfrm>
          <a:prstGeom prst="round2DiagRect">
            <a:avLst>
              <a:gd fmla="val 12164" name="adj1"/>
              <a:gd fmla="val 0" name="adj2"/>
            </a:avLst>
          </a:prstGeom>
          <a:solidFill>
            <a:srgbClr val="FCE5CD"/>
          </a:solidFill>
          <a:ln cap="flat" cmpd="sng" w="381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33" name="Google Shape;333;g25a213b7483_0_13"/>
          <p:cNvSpPr txBox="1"/>
          <p:nvPr>
            <p:ph idx="1" type="body"/>
          </p:nvPr>
        </p:nvSpPr>
        <p:spPr>
          <a:xfrm>
            <a:off x="5864367" y="4504900"/>
            <a:ext cx="4575900" cy="763500"/>
          </a:xfrm>
          <a:prstGeom prst="rect">
            <a:avLst/>
          </a:prstGeom>
          <a:noFill/>
          <a:ln>
            <a:noFill/>
          </a:ln>
        </p:spPr>
        <p:txBody>
          <a:bodyPr anchorCtr="0" anchor="ctr" bIns="121900" lIns="121900" spcFirstLastPara="1" rIns="121900" wrap="square" tIns="121900">
            <a:noAutofit/>
          </a:bodyPr>
          <a:lstStyle/>
          <a:p>
            <a:pPr indent="0" lvl="0" marL="0" rtl="0" algn="l">
              <a:spcBef>
                <a:spcPts val="1600"/>
              </a:spcBef>
              <a:spcAft>
                <a:spcPts val="0"/>
              </a:spcAft>
              <a:buNone/>
            </a:pPr>
            <a:r>
              <a:rPr lang="en-US" sz="1600">
                <a:solidFill>
                  <a:schemeClr val="dk1"/>
                </a:solidFill>
                <a:latin typeface="Comfortaa"/>
                <a:ea typeface="Comfortaa"/>
                <a:cs typeface="Comfortaa"/>
                <a:sym typeface="Comfortaa"/>
              </a:rPr>
              <a:t>       as open as possible and</a:t>
            </a:r>
            <a:endParaRPr sz="1600">
              <a:solidFill>
                <a:schemeClr val="dk1"/>
              </a:solidFill>
              <a:latin typeface="Comfortaa"/>
              <a:ea typeface="Comfortaa"/>
              <a:cs typeface="Comfortaa"/>
              <a:sym typeface="Comfortaa"/>
            </a:endParaRPr>
          </a:p>
          <a:p>
            <a:pPr indent="0" lvl="0" marL="0" rtl="0" algn="l">
              <a:spcBef>
                <a:spcPts val="1600"/>
              </a:spcBef>
              <a:spcAft>
                <a:spcPts val="0"/>
              </a:spcAft>
              <a:buNone/>
            </a:pPr>
            <a:r>
              <a:rPr lang="en-US" sz="1600">
                <a:solidFill>
                  <a:schemeClr val="dk1"/>
                </a:solidFill>
                <a:latin typeface="Comfortaa"/>
                <a:ea typeface="Comfortaa"/>
                <a:cs typeface="Comfortaa"/>
                <a:sym typeface="Comfortaa"/>
              </a:rPr>
              <a:t>                  as close as necessary.</a:t>
            </a:r>
            <a:endParaRPr sz="1600">
              <a:solidFill>
                <a:schemeClr val="dk1"/>
              </a:solidFill>
              <a:latin typeface="Comfortaa"/>
              <a:ea typeface="Comfortaa"/>
              <a:cs typeface="Comfortaa"/>
              <a:sym typeface="Comfortaa"/>
            </a:endParaRPr>
          </a:p>
        </p:txBody>
      </p:sp>
      <p:sp>
        <p:nvSpPr>
          <p:cNvPr id="334" name="Google Shape;334;g25a213b7483_0_13"/>
          <p:cNvSpPr txBox="1"/>
          <p:nvPr>
            <p:ph idx="1" type="body"/>
          </p:nvPr>
        </p:nvSpPr>
        <p:spPr>
          <a:xfrm>
            <a:off x="5531133" y="4208100"/>
            <a:ext cx="1009200" cy="1357200"/>
          </a:xfrm>
          <a:prstGeom prst="rect">
            <a:avLst/>
          </a:prstGeom>
          <a:noFill/>
          <a:ln>
            <a:noFill/>
          </a:ln>
        </p:spPr>
        <p:txBody>
          <a:bodyPr anchorCtr="0" anchor="ctr" bIns="121900" lIns="121900" spcFirstLastPara="1" rIns="121900" wrap="square" tIns="121900">
            <a:noAutofit/>
          </a:bodyPr>
          <a:lstStyle/>
          <a:p>
            <a:pPr indent="0" lvl="0" marL="0" rtl="0" algn="l">
              <a:spcBef>
                <a:spcPts val="1600"/>
              </a:spcBef>
              <a:spcAft>
                <a:spcPts val="0"/>
              </a:spcAft>
              <a:buNone/>
            </a:pPr>
            <a:r>
              <a:rPr lang="en-US" sz="10700">
                <a:solidFill>
                  <a:schemeClr val="dk1"/>
                </a:solidFill>
                <a:latin typeface="Lobster"/>
                <a:ea typeface="Lobster"/>
                <a:cs typeface="Lobster"/>
                <a:sym typeface="Lobster"/>
              </a:rPr>
              <a:t>“</a:t>
            </a:r>
            <a:endParaRPr sz="10700">
              <a:solidFill>
                <a:schemeClr val="dk1"/>
              </a:solidFill>
              <a:latin typeface="Lobster"/>
              <a:ea typeface="Lobster"/>
              <a:cs typeface="Lobster"/>
              <a:sym typeface="Lobster"/>
            </a:endParaRPr>
          </a:p>
        </p:txBody>
      </p:sp>
      <p:sp>
        <p:nvSpPr>
          <p:cNvPr id="335" name="Google Shape;335;g25a213b7483_0_13"/>
          <p:cNvSpPr txBox="1"/>
          <p:nvPr>
            <p:ph idx="1" type="body"/>
          </p:nvPr>
        </p:nvSpPr>
        <p:spPr>
          <a:xfrm>
            <a:off x="9233567" y="4891600"/>
            <a:ext cx="1206900" cy="1550700"/>
          </a:xfrm>
          <a:prstGeom prst="rect">
            <a:avLst/>
          </a:prstGeom>
          <a:noFill/>
          <a:ln>
            <a:noFill/>
          </a:ln>
        </p:spPr>
        <p:txBody>
          <a:bodyPr anchorCtr="0" anchor="ctr" bIns="121900" lIns="121900" spcFirstLastPara="1" rIns="121900" wrap="square" tIns="121900">
            <a:noAutofit/>
          </a:bodyPr>
          <a:lstStyle/>
          <a:p>
            <a:pPr indent="0" lvl="0" marL="0" rtl="0" algn="l">
              <a:spcBef>
                <a:spcPts val="1600"/>
              </a:spcBef>
              <a:spcAft>
                <a:spcPts val="0"/>
              </a:spcAft>
              <a:buNone/>
            </a:pPr>
            <a:r>
              <a:rPr lang="en-US" sz="10700">
                <a:solidFill>
                  <a:schemeClr val="dk1"/>
                </a:solidFill>
                <a:latin typeface="Lobster"/>
                <a:ea typeface="Lobster"/>
                <a:cs typeface="Lobster"/>
                <a:sym typeface="Lobster"/>
              </a:rPr>
              <a:t>”</a:t>
            </a:r>
            <a:endParaRPr sz="10700">
              <a:solidFill>
                <a:schemeClr val="dk1"/>
              </a:solidFill>
              <a:latin typeface="Lobster"/>
              <a:ea typeface="Lobster"/>
              <a:cs typeface="Lobster"/>
              <a:sym typeface="Lobster"/>
            </a:endParaRPr>
          </a:p>
        </p:txBody>
      </p:sp>
      <p:sp>
        <p:nvSpPr>
          <p:cNvPr id="336" name="Google Shape;336;g25a213b7483_0_13"/>
          <p:cNvSpPr txBox="1"/>
          <p:nvPr>
            <p:ph idx="1" type="body"/>
          </p:nvPr>
        </p:nvSpPr>
        <p:spPr>
          <a:xfrm>
            <a:off x="7504367" y="5128100"/>
            <a:ext cx="1729200" cy="763500"/>
          </a:xfrm>
          <a:prstGeom prst="rect">
            <a:avLst/>
          </a:prstGeom>
          <a:noFill/>
          <a:ln>
            <a:noFill/>
          </a:ln>
        </p:spPr>
        <p:txBody>
          <a:bodyPr anchorCtr="0" anchor="ctr" bIns="121900" lIns="121900" spcFirstLastPara="1" rIns="121900" wrap="square" tIns="121900">
            <a:noAutofit/>
          </a:bodyPr>
          <a:lstStyle/>
          <a:p>
            <a:pPr indent="0" lvl="0" marL="0" rtl="0" algn="l">
              <a:spcBef>
                <a:spcPts val="1600"/>
              </a:spcBef>
              <a:spcAft>
                <a:spcPts val="0"/>
              </a:spcAft>
              <a:buNone/>
            </a:pPr>
            <a:r>
              <a:rPr lang="en-US" sz="1100">
                <a:solidFill>
                  <a:schemeClr val="dk1"/>
                </a:solidFill>
                <a:latin typeface="Comfortaa"/>
                <a:ea typeface="Comfortaa"/>
                <a:cs typeface="Comfortaa"/>
                <a:sym typeface="Comfortaa"/>
              </a:rPr>
              <a:t>- Author unknown- </a:t>
            </a:r>
            <a:endParaRPr sz="1100">
              <a:solidFill>
                <a:schemeClr val="dk1"/>
              </a:solidFill>
              <a:latin typeface="Comfortaa"/>
              <a:ea typeface="Comfortaa"/>
              <a:cs typeface="Comfortaa"/>
              <a:sym typeface="Comfortaa"/>
            </a:endParaRPr>
          </a:p>
        </p:txBody>
      </p:sp>
      <p:sp>
        <p:nvSpPr>
          <p:cNvPr id="337" name="Google Shape;337;g25a213b7483_0_13"/>
          <p:cNvSpPr txBox="1"/>
          <p:nvPr>
            <p:ph idx="1" type="body"/>
          </p:nvPr>
        </p:nvSpPr>
        <p:spPr>
          <a:xfrm>
            <a:off x="519567" y="6210100"/>
            <a:ext cx="2273100" cy="239100"/>
          </a:xfrm>
          <a:prstGeom prst="rect">
            <a:avLst/>
          </a:prstGeom>
          <a:noFill/>
          <a:ln>
            <a:noFill/>
          </a:ln>
        </p:spPr>
        <p:txBody>
          <a:bodyPr anchorCtr="0" anchor="ctr" bIns="121900" lIns="121900" spcFirstLastPara="1" rIns="121900" wrap="square" tIns="121900">
            <a:noAutofit/>
          </a:bodyPr>
          <a:lstStyle/>
          <a:p>
            <a:pPr indent="0" lvl="0" marL="0" rtl="0" algn="l">
              <a:spcBef>
                <a:spcPts val="1600"/>
              </a:spcBef>
              <a:spcAft>
                <a:spcPts val="0"/>
              </a:spcAft>
              <a:buNone/>
            </a:pPr>
            <a:r>
              <a:rPr lang="en-US" sz="800">
                <a:solidFill>
                  <a:schemeClr val="dk1"/>
                </a:solidFill>
                <a:latin typeface="Comfortaa"/>
                <a:ea typeface="Comfortaa"/>
                <a:cs typeface="Comfortaa"/>
                <a:sym typeface="Comfortaa"/>
              </a:rPr>
              <a:t>Rawpixel.com-Freepik.com</a:t>
            </a:r>
            <a:endParaRPr sz="800">
              <a:solidFill>
                <a:schemeClr val="dk1"/>
              </a:solidFill>
              <a:latin typeface="Comfortaa"/>
              <a:ea typeface="Comfortaa"/>
              <a:cs typeface="Comfortaa"/>
              <a:sym typeface="Comfortaa"/>
            </a:endParaRPr>
          </a:p>
        </p:txBody>
      </p:sp>
      <p:sp>
        <p:nvSpPr>
          <p:cNvPr id="338" name="Google Shape;338;g25a213b7483_0_13"/>
          <p:cNvSpPr txBox="1"/>
          <p:nvPr>
            <p:ph idx="1" type="body"/>
          </p:nvPr>
        </p:nvSpPr>
        <p:spPr>
          <a:xfrm>
            <a:off x="8797833" y="34308"/>
            <a:ext cx="1206900" cy="239100"/>
          </a:xfrm>
          <a:prstGeom prst="rect">
            <a:avLst/>
          </a:prstGeom>
          <a:noFill/>
          <a:ln>
            <a:noFill/>
          </a:ln>
        </p:spPr>
        <p:txBody>
          <a:bodyPr anchorCtr="0" anchor="ctr" bIns="121900" lIns="121900" spcFirstLastPara="1" rIns="121900" wrap="square" tIns="121900">
            <a:noAutofit/>
          </a:bodyPr>
          <a:lstStyle/>
          <a:p>
            <a:pPr indent="0" lvl="0" marL="0" rtl="0" algn="r">
              <a:spcBef>
                <a:spcPts val="1600"/>
              </a:spcBef>
              <a:spcAft>
                <a:spcPts val="0"/>
              </a:spcAft>
              <a:buNone/>
            </a:pPr>
            <a:r>
              <a:rPr lang="en-US" sz="800">
                <a:solidFill>
                  <a:schemeClr val="lt1"/>
                </a:solidFill>
                <a:latin typeface="Comfortaa"/>
                <a:ea typeface="Comfortaa"/>
                <a:cs typeface="Comfortaa"/>
                <a:sym typeface="Comfortaa"/>
              </a:rPr>
              <a:t>Freepik.com</a:t>
            </a:r>
            <a:endParaRPr sz="800">
              <a:solidFill>
                <a:schemeClr val="lt1"/>
              </a:solidFill>
              <a:latin typeface="Comfortaa"/>
              <a:ea typeface="Comfortaa"/>
              <a:cs typeface="Comfortaa"/>
              <a:sym typeface="Comfortaa"/>
            </a:endParaRPr>
          </a:p>
        </p:txBody>
      </p:sp>
      <p:sp>
        <p:nvSpPr>
          <p:cNvPr id="339" name="Google Shape;339;g25a213b7483_0_13"/>
          <p:cNvSpPr txBox="1"/>
          <p:nvPr/>
        </p:nvSpPr>
        <p:spPr>
          <a:xfrm>
            <a:off x="7062000" y="6504000"/>
            <a:ext cx="5130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100"/>
              <a:t>FAIR_&amp;_OPEN_training by Bruna Piereck and Patrícia Palagi (X-meeting 2023)</a:t>
            </a:r>
            <a:endParaRPr sz="1100"/>
          </a:p>
        </p:txBody>
      </p:sp>
      <p:sp>
        <p:nvSpPr>
          <p:cNvPr id="340" name="Google Shape;340;g25a213b7483_0_13"/>
          <p:cNvSpPr/>
          <p:nvPr/>
        </p:nvSpPr>
        <p:spPr>
          <a:xfrm>
            <a:off x="290700" y="1052250"/>
            <a:ext cx="4575900" cy="1357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800"/>
              <a:buFont typeface="Montserrat Light"/>
              <a:buNone/>
            </a:pPr>
            <a:r>
              <a:rPr i="1" lang="en-US">
                <a:solidFill>
                  <a:schemeClr val="dk1"/>
                </a:solidFill>
                <a:latin typeface="Montserrat Light"/>
                <a:ea typeface="Montserrat Light"/>
                <a:cs typeface="Montserrat Light"/>
                <a:sym typeface="Montserrat Light"/>
              </a:rPr>
              <a:t>“Open means anyone can</a:t>
            </a:r>
            <a:r>
              <a:rPr i="1" lang="en-US">
                <a:solidFill>
                  <a:schemeClr val="dk1"/>
                </a:solidFill>
                <a:latin typeface="Montserrat Light"/>
                <a:ea typeface="Montserrat Light"/>
                <a:cs typeface="Montserrat Light"/>
                <a:sym typeface="Montserrat Light"/>
              </a:rPr>
              <a:t> freely</a:t>
            </a:r>
            <a:r>
              <a:rPr b="1" i="1" lang="en-US">
                <a:solidFill>
                  <a:schemeClr val="dk1"/>
                </a:solidFill>
                <a:latin typeface="Montserrat"/>
                <a:ea typeface="Montserrat"/>
                <a:cs typeface="Montserrat"/>
                <a:sym typeface="Montserrat"/>
              </a:rPr>
              <a:t> access</a:t>
            </a:r>
            <a:r>
              <a:rPr i="1" lang="en-US">
                <a:solidFill>
                  <a:schemeClr val="dk1"/>
                </a:solidFill>
                <a:latin typeface="Montserrat Light"/>
                <a:ea typeface="Montserrat Light"/>
                <a:cs typeface="Montserrat Light"/>
                <a:sym typeface="Montserrat Light"/>
              </a:rPr>
              <a:t>, </a:t>
            </a:r>
            <a:r>
              <a:rPr b="1" i="1" lang="en-US">
                <a:solidFill>
                  <a:schemeClr val="dk1"/>
                </a:solidFill>
                <a:latin typeface="Montserrat"/>
                <a:ea typeface="Montserrat"/>
                <a:cs typeface="Montserrat"/>
                <a:sym typeface="Montserrat"/>
              </a:rPr>
              <a:t>use</a:t>
            </a:r>
            <a:r>
              <a:rPr i="1" lang="en-US">
                <a:solidFill>
                  <a:schemeClr val="dk1"/>
                </a:solidFill>
                <a:latin typeface="Montserrat Light"/>
                <a:ea typeface="Montserrat Light"/>
                <a:cs typeface="Montserrat Light"/>
                <a:sym typeface="Montserrat Light"/>
              </a:rPr>
              <a:t>, </a:t>
            </a:r>
            <a:r>
              <a:rPr b="1" i="1" lang="en-US">
                <a:solidFill>
                  <a:schemeClr val="dk1"/>
                </a:solidFill>
                <a:latin typeface="Montserrat"/>
                <a:ea typeface="Montserrat"/>
                <a:cs typeface="Montserrat"/>
                <a:sym typeface="Montserrat"/>
              </a:rPr>
              <a:t>modify</a:t>
            </a:r>
            <a:r>
              <a:rPr i="1" lang="en-US">
                <a:solidFill>
                  <a:schemeClr val="dk1"/>
                </a:solidFill>
                <a:latin typeface="Montserrat Light"/>
                <a:ea typeface="Montserrat Light"/>
                <a:cs typeface="Montserrat Light"/>
                <a:sym typeface="Montserrat Light"/>
              </a:rPr>
              <a:t>, and </a:t>
            </a:r>
            <a:r>
              <a:rPr b="1" i="1" lang="en-US">
                <a:solidFill>
                  <a:schemeClr val="dk1"/>
                </a:solidFill>
                <a:latin typeface="Montserrat"/>
                <a:ea typeface="Montserrat"/>
                <a:cs typeface="Montserrat"/>
                <a:sym typeface="Montserrat"/>
              </a:rPr>
              <a:t>share </a:t>
            </a:r>
            <a:r>
              <a:rPr i="1" lang="en-US">
                <a:solidFill>
                  <a:schemeClr val="dk1"/>
                </a:solidFill>
                <a:latin typeface="Montserrat Light"/>
                <a:ea typeface="Montserrat Light"/>
                <a:cs typeface="Montserrat Light"/>
                <a:sym typeface="Montserrat Light"/>
              </a:rPr>
              <a:t>for </a:t>
            </a:r>
            <a:r>
              <a:rPr b="1" i="1" lang="en-US">
                <a:solidFill>
                  <a:schemeClr val="dk1"/>
                </a:solidFill>
                <a:latin typeface="Montserrat"/>
                <a:ea typeface="Montserrat"/>
                <a:cs typeface="Montserrat"/>
                <a:sym typeface="Montserrat"/>
              </a:rPr>
              <a:t>any purpose</a:t>
            </a:r>
            <a:r>
              <a:rPr i="1" lang="en-US">
                <a:solidFill>
                  <a:schemeClr val="dk1"/>
                </a:solidFill>
                <a:latin typeface="Montserrat Light"/>
                <a:ea typeface="Montserrat Light"/>
                <a:cs typeface="Montserrat Light"/>
                <a:sym typeface="Montserrat Light"/>
              </a:rPr>
              <a:t> (subject, at most, to requirements that preserve provenance and openness).</a:t>
            </a:r>
            <a:endParaRPr>
              <a:solidFill>
                <a:schemeClr val="dk1"/>
              </a:solidFill>
              <a:latin typeface="Montserrat Light"/>
              <a:ea typeface="Montserrat Light"/>
              <a:cs typeface="Montserrat Light"/>
              <a:sym typeface="Montserrat Light"/>
            </a:endParaRPr>
          </a:p>
          <a:p>
            <a:pPr indent="0" lvl="0" marL="0" marR="0" rtl="0" algn="just">
              <a:lnSpc>
                <a:spcPct val="150000"/>
              </a:lnSpc>
              <a:spcBef>
                <a:spcPts val="0"/>
              </a:spcBef>
              <a:spcAft>
                <a:spcPts val="0"/>
              </a:spcAft>
              <a:buClr>
                <a:schemeClr val="dk1"/>
              </a:buClr>
              <a:buSzPts val="1000"/>
              <a:buFont typeface="Montserrat Light"/>
              <a:buNone/>
            </a:pPr>
            <a:r>
              <a:t/>
            </a:r>
            <a:endParaRPr i="1" sz="600">
              <a:solidFill>
                <a:schemeClr val="dk1"/>
              </a:solidFill>
              <a:latin typeface="Montserrat Light"/>
              <a:ea typeface="Montserrat Light"/>
              <a:cs typeface="Montserrat Light"/>
              <a:sym typeface="Montserrat Light"/>
            </a:endParaRPr>
          </a:p>
        </p:txBody>
      </p:sp>
      <p:sp>
        <p:nvSpPr>
          <p:cNvPr id="341" name="Google Shape;341;g25a213b7483_0_13"/>
          <p:cNvSpPr txBox="1"/>
          <p:nvPr/>
        </p:nvSpPr>
        <p:spPr>
          <a:xfrm>
            <a:off x="1684650" y="2537275"/>
            <a:ext cx="3000000" cy="3387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US" sz="1000" u="sng">
                <a:solidFill>
                  <a:schemeClr val="dk1"/>
                </a:solidFill>
                <a:latin typeface="Montserrat Light"/>
                <a:ea typeface="Montserrat Light"/>
                <a:cs typeface="Montserrat Light"/>
                <a:sym typeface="Montserrat Light"/>
                <a:hlinkClick r:id="rId5">
                  <a:extLst>
                    <a:ext uri="{A12FA001-AC4F-418D-AE19-62706E023703}">
                      <ahyp:hlinkClr val="tx"/>
                    </a:ext>
                  </a:extLst>
                </a:hlinkClick>
              </a:rPr>
              <a:t>From Open Definition</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0"/>
          <p:cNvSpPr/>
          <p:nvPr/>
        </p:nvSpPr>
        <p:spPr>
          <a:xfrm>
            <a:off x="642950" y="2141025"/>
            <a:ext cx="44718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300">
                <a:solidFill>
                  <a:schemeClr val="dk1"/>
                </a:solidFill>
                <a:latin typeface="Montserrat Light"/>
                <a:ea typeface="Montserrat Light"/>
                <a:cs typeface="Montserrat Light"/>
                <a:sym typeface="Montserrat Light"/>
              </a:rPr>
              <a:t>Data availability policy: </a:t>
            </a:r>
            <a:br>
              <a:rPr lang="en-US" sz="2300">
                <a:solidFill>
                  <a:schemeClr val="dk1"/>
                </a:solidFill>
                <a:latin typeface="Montserrat Light"/>
                <a:ea typeface="Montserrat Light"/>
                <a:cs typeface="Montserrat Light"/>
                <a:sym typeface="Montserrat Light"/>
              </a:rPr>
            </a:br>
            <a:r>
              <a:rPr i="1" lang="en-US" sz="2300">
                <a:solidFill>
                  <a:schemeClr val="dk1"/>
                </a:solidFill>
                <a:latin typeface="Montserrat Light"/>
                <a:ea typeface="Montserrat Light"/>
                <a:cs typeface="Montserrat Light"/>
                <a:sym typeface="Montserrat Light"/>
              </a:rPr>
              <a:t>as open as possible, as closed as necessary</a:t>
            </a:r>
            <a:endParaRPr sz="1300">
              <a:solidFill>
                <a:schemeClr val="dk1"/>
              </a:solidFill>
              <a:latin typeface="Montserrat Light"/>
              <a:ea typeface="Montserrat Light"/>
              <a:cs typeface="Montserrat Light"/>
              <a:sym typeface="Montserrat Light"/>
            </a:endParaRPr>
          </a:p>
        </p:txBody>
      </p:sp>
      <p:pic>
        <p:nvPicPr>
          <p:cNvPr descr="Diagram&#10;&#10;Description automatically generated with low confidence" id="348" name="Google Shape;348;p10"/>
          <p:cNvPicPr preferRelativeResize="0"/>
          <p:nvPr/>
        </p:nvPicPr>
        <p:blipFill rotWithShape="1">
          <a:blip r:embed="rId3">
            <a:alphaModFix/>
          </a:blip>
          <a:srcRect b="0" l="0" r="0" t="0"/>
          <a:stretch/>
        </p:blipFill>
        <p:spPr>
          <a:xfrm>
            <a:off x="5331725" y="419300"/>
            <a:ext cx="4256425" cy="5646495"/>
          </a:xfrm>
          <a:prstGeom prst="rect">
            <a:avLst/>
          </a:prstGeom>
          <a:noFill/>
          <a:ln>
            <a:noFill/>
          </a:ln>
        </p:spPr>
      </p:pic>
      <p:sp>
        <p:nvSpPr>
          <p:cNvPr id="349" name="Google Shape;349;p10"/>
          <p:cNvSpPr/>
          <p:nvPr/>
        </p:nvSpPr>
        <p:spPr>
          <a:xfrm>
            <a:off x="6067769" y="5822550"/>
            <a:ext cx="3382800" cy="304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7F7F7F"/>
              </a:buClr>
              <a:buSzPts val="1000"/>
              <a:buFont typeface="Montserrat Light"/>
              <a:buNone/>
            </a:pPr>
            <a:r>
              <a:rPr lang="en-US" sz="1000">
                <a:solidFill>
                  <a:srgbClr val="7F7F7F"/>
                </a:solidFill>
                <a:latin typeface="Montserrat Light"/>
                <a:ea typeface="Montserrat Light"/>
                <a:cs typeface="Montserrat Light"/>
                <a:sym typeface="Montserrat Light"/>
              </a:rPr>
              <a:t> From </a:t>
            </a:r>
            <a:r>
              <a:rPr lang="en-US" sz="1000" u="sng">
                <a:solidFill>
                  <a:srgbClr val="7F7F7F"/>
                </a:solidFill>
                <a:latin typeface="Montserrat Light"/>
                <a:ea typeface="Montserrat Light"/>
                <a:cs typeface="Montserrat Light"/>
                <a:sym typeface="Montserrat Light"/>
                <a:hlinkClick r:id="rId4">
                  <a:extLst>
                    <a:ext uri="{A12FA001-AC4F-418D-AE19-62706E023703}">
                      <ahyp:hlinkClr val="tx"/>
                    </a:ext>
                  </a:extLst>
                </a:hlinkClick>
              </a:rPr>
              <a:t>http://aukeherrema.nl</a:t>
            </a:r>
            <a:r>
              <a:rPr lang="en-US" sz="1000">
                <a:solidFill>
                  <a:srgbClr val="7F7F7F"/>
                </a:solidFill>
                <a:latin typeface="Montserrat Light"/>
                <a:ea typeface="Montserrat Light"/>
                <a:cs typeface="Montserrat Light"/>
                <a:sym typeface="Montserrat Light"/>
              </a:rPr>
              <a:t> in CC-BY</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353" name="Shape 353"/>
        <p:cNvGrpSpPr/>
        <p:nvPr/>
      </p:nvGrpSpPr>
      <p:grpSpPr>
        <a:xfrm>
          <a:off x="0" y="0"/>
          <a:ext cx="0" cy="0"/>
          <a:chOff x="0" y="0"/>
          <a:chExt cx="0" cy="0"/>
        </a:xfrm>
      </p:grpSpPr>
      <p:sp>
        <p:nvSpPr>
          <p:cNvPr id="354" name="Google Shape;354;g25a213b7483_0_168"/>
          <p:cNvSpPr/>
          <p:nvPr/>
        </p:nvSpPr>
        <p:spPr>
          <a:xfrm>
            <a:off x="-14" y="-60600"/>
            <a:ext cx="12192000" cy="6918600"/>
          </a:xfrm>
          <a:prstGeom prst="round2DiagRect">
            <a:avLst>
              <a:gd fmla="val 0" name="adj1"/>
              <a:gd fmla="val 0" name="adj2"/>
            </a:avLst>
          </a:prstGeom>
          <a:solidFill>
            <a:srgbClr val="FCE5CD"/>
          </a:solidFill>
          <a:ln cap="flat" cmpd="sng" w="381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5" name="Google Shape;355;g25a213b7483_0_168"/>
          <p:cNvSpPr txBox="1"/>
          <p:nvPr>
            <p:ph type="ctrTitle"/>
          </p:nvPr>
        </p:nvSpPr>
        <p:spPr>
          <a:xfrm>
            <a:off x="415611" y="992767"/>
            <a:ext cx="11360700" cy="2736900"/>
          </a:xfrm>
          <a:prstGeom prst="rect">
            <a:avLst/>
          </a:prstGeom>
          <a:effectLst>
            <a:outerShdw blurRad="14288" rotWithShape="0" algn="bl" dir="12480000" dist="38100">
              <a:schemeClr val="lt1">
                <a:alpha val="74000"/>
              </a:schemeClr>
            </a:outerShdw>
          </a:effectLst>
        </p:spPr>
        <p:txBody>
          <a:bodyPr anchorCtr="0" anchor="b" bIns="121900" lIns="121900" spcFirstLastPara="1" rIns="121900" wrap="square" tIns="121900">
            <a:noAutofit/>
          </a:bodyPr>
          <a:lstStyle/>
          <a:p>
            <a:pPr indent="0" lvl="0" marL="0" rtl="0" algn="ctr">
              <a:spcBef>
                <a:spcPts val="0"/>
              </a:spcBef>
              <a:spcAft>
                <a:spcPts val="0"/>
              </a:spcAft>
              <a:buNone/>
            </a:pPr>
            <a:r>
              <a:rPr b="1" lang="en-US" sz="5300">
                <a:latin typeface="Oswald"/>
                <a:ea typeface="Oswald"/>
                <a:cs typeface="Oswald"/>
                <a:sym typeface="Oswald"/>
              </a:rPr>
              <a:t>All that is FAIR is OPEN and vice-versa</a:t>
            </a:r>
            <a:endParaRPr b="1" sz="5300">
              <a:latin typeface="Oswald"/>
              <a:ea typeface="Oswald"/>
              <a:cs typeface="Oswald"/>
              <a:sym typeface="Oswald"/>
            </a:endParaRPr>
          </a:p>
        </p:txBody>
      </p:sp>
      <p:sp>
        <p:nvSpPr>
          <p:cNvPr id="356" name="Google Shape;356;g25a213b7483_0_168"/>
          <p:cNvSpPr txBox="1"/>
          <p:nvPr>
            <p:ph idx="1" type="subTitle"/>
          </p:nvPr>
        </p:nvSpPr>
        <p:spPr>
          <a:xfrm>
            <a:off x="415600" y="3778833"/>
            <a:ext cx="11360700" cy="105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solidFill>
                  <a:schemeClr val="dk1"/>
                </a:solidFill>
                <a:latin typeface="Oswald"/>
                <a:ea typeface="Oswald"/>
                <a:cs typeface="Oswald"/>
                <a:sym typeface="Oswald"/>
              </a:rPr>
              <a:t>What do you think?</a:t>
            </a:r>
            <a:endParaRPr>
              <a:solidFill>
                <a:schemeClr val="dk1"/>
              </a:solidFill>
              <a:latin typeface="Oswald"/>
              <a:ea typeface="Oswald"/>
              <a:cs typeface="Oswald"/>
              <a:sym typeface="Oswald"/>
            </a:endParaRPr>
          </a:p>
        </p:txBody>
      </p:sp>
      <p:cxnSp>
        <p:nvCxnSpPr>
          <p:cNvPr id="357" name="Google Shape;357;g25a213b7483_0_168"/>
          <p:cNvCxnSpPr/>
          <p:nvPr/>
        </p:nvCxnSpPr>
        <p:spPr>
          <a:xfrm>
            <a:off x="4528300" y="3640800"/>
            <a:ext cx="3368400" cy="10500"/>
          </a:xfrm>
          <a:prstGeom prst="straightConnector1">
            <a:avLst/>
          </a:prstGeom>
          <a:noFill/>
          <a:ln cap="flat" cmpd="sng" w="38100">
            <a:solidFill>
              <a:srgbClr val="7F7F7F"/>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p:nvPr/>
        </p:nvSpPr>
        <p:spPr>
          <a:xfrm>
            <a:off x="415807" y="434622"/>
            <a:ext cx="113929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Open vs. FAIR data: Open data </a:t>
            </a:r>
            <a:r>
              <a:rPr lang="en-US" sz="2800" u="sng">
                <a:solidFill>
                  <a:schemeClr val="dk1"/>
                </a:solidFill>
                <a:latin typeface="Montserrat Light"/>
                <a:ea typeface="Montserrat Light"/>
                <a:cs typeface="Montserrat Light"/>
                <a:sym typeface="Montserrat Light"/>
              </a:rPr>
              <a:t>is different </a:t>
            </a:r>
            <a:r>
              <a:rPr lang="en-US" sz="2800">
                <a:solidFill>
                  <a:schemeClr val="dk1"/>
                </a:solidFill>
                <a:latin typeface="Montserrat Light"/>
                <a:ea typeface="Montserrat Light"/>
                <a:cs typeface="Montserrat Light"/>
                <a:sym typeface="Montserrat Light"/>
              </a:rPr>
              <a:t>from FAIR data</a:t>
            </a:r>
            <a:endParaRPr sz="1800">
              <a:solidFill>
                <a:schemeClr val="dk1"/>
              </a:solidFill>
              <a:latin typeface="Montserrat Light"/>
              <a:ea typeface="Montserrat Light"/>
              <a:cs typeface="Montserrat Light"/>
              <a:sym typeface="Montserrat Light"/>
            </a:endParaRPr>
          </a:p>
        </p:txBody>
      </p:sp>
      <p:sp>
        <p:nvSpPr>
          <p:cNvPr id="364" name="Google Shape;364;p31"/>
          <p:cNvSpPr/>
          <p:nvPr/>
        </p:nvSpPr>
        <p:spPr>
          <a:xfrm>
            <a:off x="3874119" y="1491900"/>
            <a:ext cx="1181605"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Montserrat Light"/>
              <a:buNone/>
            </a:pPr>
            <a:r>
              <a:rPr lang="en-US" sz="2200">
                <a:solidFill>
                  <a:schemeClr val="dk1"/>
                </a:solidFill>
                <a:latin typeface="Montserrat Light"/>
                <a:ea typeface="Montserrat Light"/>
                <a:cs typeface="Montserrat Light"/>
                <a:sym typeface="Montserrat Light"/>
              </a:rPr>
              <a:t>DATA</a:t>
            </a:r>
            <a:endParaRPr sz="2200">
              <a:solidFill>
                <a:schemeClr val="dk1"/>
              </a:solidFill>
              <a:latin typeface="Montserrat Light"/>
              <a:ea typeface="Montserrat Light"/>
              <a:cs typeface="Montserrat Light"/>
              <a:sym typeface="Montserrat Light"/>
            </a:endParaRPr>
          </a:p>
        </p:txBody>
      </p:sp>
      <p:grpSp>
        <p:nvGrpSpPr>
          <p:cNvPr id="365" name="Google Shape;365;p31"/>
          <p:cNvGrpSpPr/>
          <p:nvPr/>
        </p:nvGrpSpPr>
        <p:grpSpPr>
          <a:xfrm>
            <a:off x="4140200" y="1542697"/>
            <a:ext cx="4224176" cy="4268055"/>
            <a:chOff x="2905548" y="1558136"/>
            <a:chExt cx="4224176" cy="4268055"/>
          </a:xfrm>
        </p:grpSpPr>
        <p:sp>
          <p:nvSpPr>
            <p:cNvPr id="366" name="Google Shape;366;p31"/>
            <p:cNvSpPr/>
            <p:nvPr/>
          </p:nvSpPr>
          <p:spPr>
            <a:xfrm>
              <a:off x="2905548" y="1959074"/>
              <a:ext cx="3235443" cy="3235443"/>
            </a:xfrm>
            <a:prstGeom prst="ellipse">
              <a:avLst/>
            </a:prstGeom>
            <a:solidFill>
              <a:srgbClr val="EBEBE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200"/>
                <a:buFont typeface="Montserrat Light"/>
                <a:buNone/>
              </a:pPr>
              <a:r>
                <a:t/>
              </a:r>
              <a:endParaRPr sz="2200">
                <a:solidFill>
                  <a:schemeClr val="dk1"/>
                </a:solidFill>
                <a:latin typeface="Montserrat Light"/>
                <a:ea typeface="Montserrat Light"/>
                <a:cs typeface="Montserrat Light"/>
                <a:sym typeface="Montserrat Light"/>
              </a:endParaRPr>
            </a:p>
          </p:txBody>
        </p:sp>
        <p:sp>
          <p:nvSpPr>
            <p:cNvPr id="367" name="Google Shape;367;p31"/>
            <p:cNvSpPr/>
            <p:nvPr/>
          </p:nvSpPr>
          <p:spPr>
            <a:xfrm>
              <a:off x="4950486" y="1558136"/>
              <a:ext cx="1463556" cy="1463556"/>
            </a:xfrm>
            <a:prstGeom prst="ellipse">
              <a:avLst/>
            </a:prstGeom>
            <a:solidFill>
              <a:srgbClr val="52CBBE">
                <a:alpha val="6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200"/>
                <a:buFont typeface="Montserrat Light"/>
                <a:buNone/>
              </a:pPr>
              <a:r>
                <a:t/>
              </a:r>
              <a:endParaRPr sz="2200">
                <a:solidFill>
                  <a:schemeClr val="dk1"/>
                </a:solidFill>
                <a:latin typeface="Montserrat Light"/>
                <a:ea typeface="Montserrat Light"/>
                <a:cs typeface="Montserrat Light"/>
                <a:sym typeface="Montserrat Light"/>
              </a:endParaRPr>
            </a:p>
          </p:txBody>
        </p:sp>
        <p:sp>
          <p:nvSpPr>
            <p:cNvPr id="368" name="Google Shape;368;p31"/>
            <p:cNvSpPr/>
            <p:nvPr/>
          </p:nvSpPr>
          <p:spPr>
            <a:xfrm>
              <a:off x="5353593" y="3020256"/>
              <a:ext cx="1463556" cy="1463556"/>
            </a:xfrm>
            <a:prstGeom prst="ellipse">
              <a:avLst/>
            </a:prstGeom>
            <a:solidFill>
              <a:srgbClr val="FFCB67">
                <a:alpha val="6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200"/>
                <a:buFont typeface="Montserrat Light"/>
                <a:buNone/>
              </a:pPr>
              <a:r>
                <a:t/>
              </a:r>
              <a:endParaRPr sz="2200">
                <a:solidFill>
                  <a:schemeClr val="lt1"/>
                </a:solidFill>
                <a:latin typeface="Montserrat Light"/>
                <a:ea typeface="Montserrat Light"/>
                <a:cs typeface="Montserrat Light"/>
                <a:sym typeface="Montserrat Light"/>
              </a:endParaRPr>
            </a:p>
          </p:txBody>
        </p:sp>
        <p:sp>
          <p:nvSpPr>
            <p:cNvPr id="369" name="Google Shape;369;p31"/>
            <p:cNvSpPr/>
            <p:nvPr/>
          </p:nvSpPr>
          <p:spPr>
            <a:xfrm>
              <a:off x="4599353" y="4362635"/>
              <a:ext cx="1463556" cy="1463556"/>
            </a:xfrm>
            <a:prstGeom prst="ellipse">
              <a:avLst/>
            </a:prstGeom>
            <a:solidFill>
              <a:srgbClr val="FF826E">
                <a:alpha val="6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200"/>
                <a:buFont typeface="Montserrat Light"/>
                <a:buNone/>
              </a:pPr>
              <a:r>
                <a:t/>
              </a:r>
              <a:endParaRPr sz="2200">
                <a:solidFill>
                  <a:schemeClr val="lt1"/>
                </a:solidFill>
                <a:latin typeface="Montserrat Light"/>
                <a:ea typeface="Montserrat Light"/>
                <a:cs typeface="Montserrat Light"/>
                <a:sym typeface="Montserrat Light"/>
              </a:endParaRPr>
            </a:p>
          </p:txBody>
        </p:sp>
        <p:sp>
          <p:nvSpPr>
            <p:cNvPr id="370" name="Google Shape;370;p31"/>
            <p:cNvSpPr/>
            <p:nvPr/>
          </p:nvSpPr>
          <p:spPr>
            <a:xfrm>
              <a:off x="4079936" y="3294839"/>
              <a:ext cx="1063845"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Montserrat Light"/>
                <a:buNone/>
              </a:pPr>
              <a:r>
                <a:rPr lang="en-US" sz="2200">
                  <a:solidFill>
                    <a:schemeClr val="dk1"/>
                  </a:solidFill>
                  <a:latin typeface="Montserrat Light"/>
                  <a:ea typeface="Montserrat Light"/>
                  <a:cs typeface="Montserrat Light"/>
                  <a:sym typeface="Montserrat Light"/>
                </a:rPr>
                <a:t>FAIR</a:t>
              </a:r>
              <a:endParaRPr sz="2200">
                <a:solidFill>
                  <a:schemeClr val="dk1"/>
                </a:solidFill>
                <a:latin typeface="Montserrat Light"/>
                <a:ea typeface="Montserrat Light"/>
                <a:cs typeface="Montserrat Light"/>
                <a:sym typeface="Montserrat Light"/>
              </a:endParaRPr>
            </a:p>
          </p:txBody>
        </p:sp>
        <p:sp>
          <p:nvSpPr>
            <p:cNvPr id="371" name="Google Shape;371;p31"/>
            <p:cNvSpPr/>
            <p:nvPr/>
          </p:nvSpPr>
          <p:spPr>
            <a:xfrm>
              <a:off x="5196537" y="2059081"/>
              <a:ext cx="110502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Montserrat Light"/>
                <a:buNone/>
              </a:pPr>
              <a:r>
                <a:rPr lang="en-US" sz="2200">
                  <a:solidFill>
                    <a:schemeClr val="dk1"/>
                  </a:solidFill>
                  <a:latin typeface="Montserrat Light"/>
                  <a:ea typeface="Montserrat Light"/>
                  <a:cs typeface="Montserrat Light"/>
                  <a:sym typeface="Montserrat Light"/>
                </a:rPr>
                <a:t>Open</a:t>
              </a:r>
              <a:endParaRPr sz="2200">
                <a:solidFill>
                  <a:schemeClr val="dk1"/>
                </a:solidFill>
                <a:latin typeface="Montserrat Light"/>
                <a:ea typeface="Montserrat Light"/>
                <a:cs typeface="Montserrat Light"/>
                <a:sym typeface="Montserrat Light"/>
              </a:endParaRPr>
            </a:p>
          </p:txBody>
        </p:sp>
        <p:sp>
          <p:nvSpPr>
            <p:cNvPr id="372" name="Google Shape;372;p31"/>
            <p:cNvSpPr/>
            <p:nvPr/>
          </p:nvSpPr>
          <p:spPr>
            <a:xfrm>
              <a:off x="5287164" y="3518524"/>
              <a:ext cx="184256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Montserrat Light"/>
                <a:buNone/>
              </a:pPr>
              <a:r>
                <a:rPr lang="en-US" sz="2200">
                  <a:solidFill>
                    <a:schemeClr val="dk1"/>
                  </a:solidFill>
                  <a:latin typeface="Montserrat Light"/>
                  <a:ea typeface="Montserrat Light"/>
                  <a:cs typeface="Montserrat Light"/>
                  <a:sym typeface="Montserrat Light"/>
                </a:rPr>
                <a:t>Restricted</a:t>
              </a:r>
              <a:endParaRPr sz="2200">
                <a:solidFill>
                  <a:schemeClr val="dk1"/>
                </a:solidFill>
                <a:latin typeface="Montserrat Light"/>
                <a:ea typeface="Montserrat Light"/>
                <a:cs typeface="Montserrat Light"/>
                <a:sym typeface="Montserrat Light"/>
              </a:endParaRPr>
            </a:p>
          </p:txBody>
        </p:sp>
        <p:sp>
          <p:nvSpPr>
            <p:cNvPr id="373" name="Google Shape;373;p31"/>
            <p:cNvSpPr/>
            <p:nvPr/>
          </p:nvSpPr>
          <p:spPr>
            <a:xfrm>
              <a:off x="4770062" y="4861414"/>
              <a:ext cx="124009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Montserrat Light"/>
                <a:buNone/>
              </a:pPr>
              <a:r>
                <a:rPr lang="en-US" sz="2200">
                  <a:solidFill>
                    <a:schemeClr val="dk1"/>
                  </a:solidFill>
                  <a:latin typeface="Montserrat Light"/>
                  <a:ea typeface="Montserrat Light"/>
                  <a:cs typeface="Montserrat Light"/>
                  <a:sym typeface="Montserrat Light"/>
                </a:rPr>
                <a:t>Closed</a:t>
              </a:r>
              <a:endParaRPr sz="2200">
                <a:solidFill>
                  <a:schemeClr val="dk1"/>
                </a:solidFill>
                <a:latin typeface="Montserrat Light"/>
                <a:ea typeface="Montserrat Light"/>
                <a:cs typeface="Montserrat Light"/>
                <a:sym typeface="Montserrat Light"/>
              </a:endParaRPr>
            </a:p>
          </p:txBody>
        </p:sp>
      </p:grpSp>
      <p:sp>
        <p:nvSpPr>
          <p:cNvPr id="374" name="Google Shape;374;p31"/>
          <p:cNvSpPr/>
          <p:nvPr/>
        </p:nvSpPr>
        <p:spPr>
          <a:xfrm>
            <a:off x="3772300" y="1336725"/>
            <a:ext cx="4680000" cy="4680000"/>
          </a:xfrm>
          <a:prstGeom prst="roundRect">
            <a:avLst>
              <a:gd fmla="val 1275"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200"/>
              <a:buFont typeface="Montserrat Light"/>
              <a:buNone/>
            </a:pPr>
            <a:r>
              <a:t/>
            </a:r>
            <a:endParaRPr sz="2200">
              <a:solidFill>
                <a:schemeClr val="lt1"/>
              </a:solidFill>
              <a:latin typeface="Montserrat Light"/>
              <a:ea typeface="Montserrat Light"/>
              <a:cs typeface="Montserrat Light"/>
              <a:sym typeface="Montserrat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Graphical user interface, text, application, email&#10;&#10;Description automatically generated" id="380" name="Google Shape;380;p11"/>
          <p:cNvPicPr preferRelativeResize="0"/>
          <p:nvPr/>
        </p:nvPicPr>
        <p:blipFill rotWithShape="1">
          <a:blip r:embed="rId3">
            <a:alphaModFix/>
          </a:blip>
          <a:srcRect b="0" l="0" r="0" t="0"/>
          <a:stretch/>
        </p:blipFill>
        <p:spPr>
          <a:xfrm>
            <a:off x="552714" y="1122631"/>
            <a:ext cx="7772400" cy="2749341"/>
          </a:xfrm>
          <a:prstGeom prst="rect">
            <a:avLst/>
          </a:prstGeom>
          <a:noFill/>
          <a:ln cap="flat" cmpd="sng" w="9525">
            <a:solidFill>
              <a:srgbClr val="7F7F7F"/>
            </a:solidFill>
            <a:prstDash val="solid"/>
            <a:round/>
            <a:headEnd len="sm" w="sm" type="none"/>
            <a:tailEnd len="sm" w="sm" type="none"/>
          </a:ln>
        </p:spPr>
      </p:pic>
      <p:pic>
        <p:nvPicPr>
          <p:cNvPr descr="Graphical user interface, text, application, letter&#10;&#10;Description automatically generated" id="381" name="Google Shape;381;p11"/>
          <p:cNvPicPr preferRelativeResize="0"/>
          <p:nvPr/>
        </p:nvPicPr>
        <p:blipFill rotWithShape="1">
          <a:blip r:embed="rId4">
            <a:alphaModFix/>
          </a:blip>
          <a:srcRect b="0" l="0" r="0" t="0"/>
          <a:stretch/>
        </p:blipFill>
        <p:spPr>
          <a:xfrm>
            <a:off x="2242770" y="3871972"/>
            <a:ext cx="7772400" cy="2770531"/>
          </a:xfrm>
          <a:prstGeom prst="rect">
            <a:avLst/>
          </a:prstGeom>
          <a:noFill/>
          <a:ln cap="flat" cmpd="sng" w="9525">
            <a:solidFill>
              <a:srgbClr val="7F7F7F"/>
            </a:solidFill>
            <a:prstDash val="solid"/>
            <a:round/>
            <a:headEnd len="sm" w="sm" type="none"/>
            <a:tailEnd len="sm" w="sm" type="none"/>
          </a:ln>
        </p:spPr>
      </p:pic>
      <p:sp>
        <p:nvSpPr>
          <p:cNvPr id="382" name="Google Shape;382;p11"/>
          <p:cNvSpPr/>
          <p:nvPr/>
        </p:nvSpPr>
        <p:spPr>
          <a:xfrm>
            <a:off x="5548745" y="6396282"/>
            <a:ext cx="419495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https://www.nature.com/nature/for-authors/initial-submission</a:t>
            </a:r>
            <a:endParaRPr sz="1800">
              <a:solidFill>
                <a:schemeClr val="dk1"/>
              </a:solidFill>
              <a:latin typeface="Montserrat Light"/>
              <a:ea typeface="Montserrat Light"/>
              <a:cs typeface="Montserrat Light"/>
              <a:sym typeface="Montserrat Light"/>
            </a:endParaRPr>
          </a:p>
        </p:txBody>
      </p:sp>
      <p:sp>
        <p:nvSpPr>
          <p:cNvPr id="383" name="Google Shape;383;p11"/>
          <p:cNvSpPr/>
          <p:nvPr/>
        </p:nvSpPr>
        <p:spPr>
          <a:xfrm>
            <a:off x="415807" y="434622"/>
            <a:ext cx="113929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Journals: no available data, no paper </a:t>
            </a:r>
            <a:endParaRPr sz="1800">
              <a:solidFill>
                <a:schemeClr val="dk1"/>
              </a:solidFill>
              <a:latin typeface="Montserrat Light"/>
              <a:ea typeface="Montserrat Light"/>
              <a:cs typeface="Montserrat Light"/>
              <a:sym typeface="Montserrat Light"/>
            </a:endParaRPr>
          </a:p>
        </p:txBody>
      </p:sp>
      <p:cxnSp>
        <p:nvCxnSpPr>
          <p:cNvPr id="384" name="Google Shape;384;p11"/>
          <p:cNvCxnSpPr/>
          <p:nvPr/>
        </p:nvCxnSpPr>
        <p:spPr>
          <a:xfrm>
            <a:off x="1467494" y="2466109"/>
            <a:ext cx="2341418" cy="0"/>
          </a:xfrm>
          <a:prstGeom prst="straightConnector1">
            <a:avLst/>
          </a:prstGeom>
          <a:noFill/>
          <a:ln cap="flat" cmpd="sng" w="25400">
            <a:solidFill>
              <a:srgbClr val="ED8224"/>
            </a:solidFill>
            <a:prstDash val="solid"/>
            <a:miter lim="800000"/>
            <a:headEnd len="sm" w="sm" type="none"/>
            <a:tailEnd len="sm" w="sm" type="none"/>
          </a:ln>
        </p:spPr>
      </p:cxnSp>
      <p:cxnSp>
        <p:nvCxnSpPr>
          <p:cNvPr id="385" name="Google Shape;385;p11"/>
          <p:cNvCxnSpPr/>
          <p:nvPr/>
        </p:nvCxnSpPr>
        <p:spPr>
          <a:xfrm>
            <a:off x="4925291" y="4932217"/>
            <a:ext cx="4818413" cy="0"/>
          </a:xfrm>
          <a:prstGeom prst="straightConnector1">
            <a:avLst/>
          </a:prstGeom>
          <a:noFill/>
          <a:ln cap="flat" cmpd="sng" w="25400">
            <a:solidFill>
              <a:srgbClr val="ED8224"/>
            </a:solidFill>
            <a:prstDash val="solid"/>
            <a:miter lim="800000"/>
            <a:headEnd len="sm" w="sm" type="none"/>
            <a:tailEnd len="sm" w="sm" type="none"/>
          </a:ln>
        </p:spPr>
      </p:cxnSp>
      <p:cxnSp>
        <p:nvCxnSpPr>
          <p:cNvPr id="386" name="Google Shape;386;p11"/>
          <p:cNvCxnSpPr/>
          <p:nvPr/>
        </p:nvCxnSpPr>
        <p:spPr>
          <a:xfrm>
            <a:off x="2279576" y="5209308"/>
            <a:ext cx="2157351" cy="0"/>
          </a:xfrm>
          <a:prstGeom prst="straightConnector1">
            <a:avLst/>
          </a:prstGeom>
          <a:noFill/>
          <a:ln cap="flat" cmpd="sng" w="25400">
            <a:solidFill>
              <a:srgbClr val="ED8224"/>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4"/>
          <p:cNvSpPr/>
          <p:nvPr/>
        </p:nvSpPr>
        <p:spPr>
          <a:xfrm>
            <a:off x="415807" y="434622"/>
            <a:ext cx="113929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b="0" i="0" lang="en-US" sz="2800" u="none" cap="none" strike="noStrike">
                <a:solidFill>
                  <a:schemeClr val="dk1"/>
                </a:solidFill>
                <a:latin typeface="Montserrat Light"/>
                <a:ea typeface="Montserrat Light"/>
                <a:cs typeface="Montserrat Light"/>
                <a:sym typeface="Montserrat Light"/>
              </a:rPr>
              <a:t>Research Data Management (RDM)</a:t>
            </a:r>
            <a:endParaRPr sz="2800">
              <a:solidFill>
                <a:schemeClr val="dk1"/>
              </a:solidFill>
              <a:latin typeface="Montserrat Light"/>
              <a:ea typeface="Montserrat Light"/>
              <a:cs typeface="Montserrat Light"/>
              <a:sym typeface="Montserrat Light"/>
            </a:endParaRPr>
          </a:p>
          <a:p>
            <a:pPr indent="0" lvl="0" marL="0" marR="0" rtl="0" algn="l">
              <a:spcBef>
                <a:spcPts val="0"/>
              </a:spcBef>
              <a:spcAft>
                <a:spcPts val="0"/>
              </a:spcAft>
              <a:buClr>
                <a:schemeClr val="dk1"/>
              </a:buClr>
              <a:buSzPts val="2800"/>
              <a:buFont typeface="Montserrat Light"/>
              <a:buNone/>
            </a:pPr>
            <a:r>
              <a:rPr lang="en-US" sz="2200">
                <a:solidFill>
                  <a:schemeClr val="dk1"/>
                </a:solidFill>
                <a:latin typeface="Montserrat Light"/>
                <a:ea typeface="Montserrat Light"/>
                <a:cs typeface="Montserrat Light"/>
                <a:sym typeface="Montserrat Light"/>
              </a:rPr>
              <a:t>Gestão de dados de pesquisa</a:t>
            </a:r>
            <a:endParaRPr sz="2200">
              <a:solidFill>
                <a:schemeClr val="dk1"/>
              </a:solidFill>
              <a:latin typeface="Montserrat Light"/>
              <a:ea typeface="Montserrat Light"/>
              <a:cs typeface="Montserrat Light"/>
              <a:sym typeface="Montserrat Light"/>
            </a:endParaRPr>
          </a:p>
        </p:txBody>
      </p:sp>
      <p:sp>
        <p:nvSpPr>
          <p:cNvPr id="58" name="Google Shape;58;p4"/>
          <p:cNvSpPr/>
          <p:nvPr/>
        </p:nvSpPr>
        <p:spPr>
          <a:xfrm>
            <a:off x="415788" y="1779551"/>
            <a:ext cx="45879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Montserrat Light"/>
              <a:buNone/>
            </a:pPr>
            <a:r>
              <a:rPr b="0" i="0" lang="en-US" sz="2000" u="none" cap="none" strike="noStrike">
                <a:solidFill>
                  <a:schemeClr val="dk1"/>
                </a:solidFill>
                <a:latin typeface="Montserrat Light"/>
                <a:ea typeface="Montserrat Light"/>
                <a:cs typeface="Montserrat Light"/>
                <a:sym typeface="Montserrat Light"/>
              </a:rPr>
              <a:t>All actions necessary to ensure that research </a:t>
            </a:r>
            <a:r>
              <a:rPr b="1" i="0" lang="en-US" sz="2000" u="none" cap="none" strike="noStrike">
                <a:solidFill>
                  <a:schemeClr val="dk1"/>
                </a:solidFill>
                <a:latin typeface="Montserrat Light"/>
                <a:ea typeface="Montserrat Light"/>
                <a:cs typeface="Montserrat Light"/>
                <a:sym typeface="Montserrat Light"/>
              </a:rPr>
              <a:t>data</a:t>
            </a:r>
            <a:r>
              <a:rPr b="0" i="0" lang="en-US" sz="2000" u="none" cap="none" strike="noStrike">
                <a:solidFill>
                  <a:schemeClr val="dk1"/>
                </a:solidFill>
                <a:latin typeface="Montserrat Light"/>
                <a:ea typeface="Montserrat Light"/>
                <a:cs typeface="Montserrat Light"/>
                <a:sym typeface="Montserrat Light"/>
              </a:rPr>
              <a:t> is </a:t>
            </a:r>
            <a:endParaRPr b="0" i="0" sz="1800" u="none" cap="none" strike="noStrike">
              <a:solidFill>
                <a:schemeClr val="dk1"/>
              </a:solidFill>
              <a:latin typeface="Montserrat Light"/>
              <a:ea typeface="Montserrat Light"/>
              <a:cs typeface="Montserrat Light"/>
              <a:sym typeface="Montserrat Light"/>
            </a:endParaRPr>
          </a:p>
        </p:txBody>
      </p:sp>
      <p:grpSp>
        <p:nvGrpSpPr>
          <p:cNvPr id="59" name="Google Shape;59;p4"/>
          <p:cNvGrpSpPr/>
          <p:nvPr/>
        </p:nvGrpSpPr>
        <p:grpSpPr>
          <a:xfrm>
            <a:off x="431642" y="2719901"/>
            <a:ext cx="1975414" cy="1313235"/>
            <a:chOff x="970987" y="2515735"/>
            <a:chExt cx="1975414" cy="1313235"/>
          </a:xfrm>
        </p:grpSpPr>
        <p:pic>
          <p:nvPicPr>
            <p:cNvPr descr="Document outline" id="60" name="Google Shape;60;p4"/>
            <p:cNvPicPr preferRelativeResize="0"/>
            <p:nvPr/>
          </p:nvPicPr>
          <p:blipFill rotWithShape="1">
            <a:blip r:embed="rId3">
              <a:alphaModFix/>
            </a:blip>
            <a:srcRect b="0" l="0" r="0" t="0"/>
            <a:stretch/>
          </p:blipFill>
          <p:spPr>
            <a:xfrm>
              <a:off x="1501494" y="2515735"/>
              <a:ext cx="914400" cy="914400"/>
            </a:xfrm>
            <a:prstGeom prst="rect">
              <a:avLst/>
            </a:prstGeom>
            <a:noFill/>
            <a:ln>
              <a:noFill/>
            </a:ln>
          </p:spPr>
        </p:pic>
        <p:sp>
          <p:nvSpPr>
            <p:cNvPr id="61" name="Google Shape;61;p4"/>
            <p:cNvSpPr/>
            <p:nvPr/>
          </p:nvSpPr>
          <p:spPr>
            <a:xfrm>
              <a:off x="970987" y="3367946"/>
              <a:ext cx="1975414" cy="46102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800"/>
                <a:buFont typeface="Montserrat Light"/>
                <a:buNone/>
              </a:pPr>
              <a:r>
                <a:rPr b="0" i="0" lang="en-US" sz="1800" u="none" cap="none" strike="noStrike">
                  <a:solidFill>
                    <a:schemeClr val="dk1"/>
                  </a:solidFill>
                  <a:latin typeface="Montserrat Light"/>
                  <a:ea typeface="Montserrat Light"/>
                  <a:cs typeface="Montserrat Light"/>
                  <a:sym typeface="Montserrat Light"/>
                </a:rPr>
                <a:t>Well described</a:t>
              </a:r>
              <a:endParaRPr b="0" i="0" sz="1800" u="none" cap="none" strike="noStrike">
                <a:solidFill>
                  <a:schemeClr val="dk1"/>
                </a:solidFill>
                <a:latin typeface="Montserrat Light"/>
                <a:ea typeface="Montserrat Light"/>
                <a:cs typeface="Montserrat Light"/>
                <a:sym typeface="Montserrat Light"/>
              </a:endParaRPr>
            </a:p>
          </p:txBody>
        </p:sp>
      </p:grpSp>
      <p:grpSp>
        <p:nvGrpSpPr>
          <p:cNvPr id="62" name="Google Shape;62;p4"/>
          <p:cNvGrpSpPr/>
          <p:nvPr/>
        </p:nvGrpSpPr>
        <p:grpSpPr>
          <a:xfrm>
            <a:off x="3216450" y="2719901"/>
            <a:ext cx="2662200" cy="1313224"/>
            <a:chOff x="4012470" y="2515735"/>
            <a:chExt cx="2662200" cy="1313224"/>
          </a:xfrm>
        </p:grpSpPr>
        <p:pic>
          <p:nvPicPr>
            <p:cNvPr descr="Magnifying glass outline" id="63" name="Google Shape;63;p4"/>
            <p:cNvPicPr preferRelativeResize="0"/>
            <p:nvPr/>
          </p:nvPicPr>
          <p:blipFill rotWithShape="1">
            <a:blip r:embed="rId4">
              <a:alphaModFix/>
            </a:blip>
            <a:srcRect b="0" l="0" r="0" t="0"/>
            <a:stretch/>
          </p:blipFill>
          <p:spPr>
            <a:xfrm>
              <a:off x="4201145" y="2515735"/>
              <a:ext cx="914400" cy="914400"/>
            </a:xfrm>
            <a:prstGeom prst="rect">
              <a:avLst/>
            </a:prstGeom>
            <a:noFill/>
            <a:ln>
              <a:noFill/>
            </a:ln>
          </p:spPr>
        </p:pic>
        <p:sp>
          <p:nvSpPr>
            <p:cNvPr id="64" name="Google Shape;64;p4"/>
            <p:cNvSpPr/>
            <p:nvPr/>
          </p:nvSpPr>
          <p:spPr>
            <a:xfrm>
              <a:off x="4012470" y="3367859"/>
              <a:ext cx="26622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800"/>
                <a:buFont typeface="Montserrat Light"/>
                <a:buNone/>
              </a:pPr>
              <a:r>
                <a:rPr b="0" i="0" lang="en-US" sz="1800" u="none" cap="none" strike="noStrike">
                  <a:solidFill>
                    <a:schemeClr val="dk1"/>
                  </a:solidFill>
                  <a:latin typeface="Montserrat Light"/>
                  <a:ea typeface="Montserrat Light"/>
                  <a:cs typeface="Montserrat Light"/>
                  <a:sym typeface="Montserrat Light"/>
                </a:rPr>
                <a:t>Easy to find</a:t>
              </a:r>
              <a:endParaRPr/>
            </a:p>
            <a:p>
              <a:pPr indent="0" lvl="0" marL="0" marR="0" rtl="0" algn="l">
                <a:lnSpc>
                  <a:spcPct val="150000"/>
                </a:lnSpc>
                <a:spcBef>
                  <a:spcPts val="0"/>
                </a:spcBef>
                <a:spcAft>
                  <a:spcPts val="0"/>
                </a:spcAft>
                <a:buClr>
                  <a:schemeClr val="dk1"/>
                </a:buClr>
                <a:buSzPts val="1800"/>
                <a:buFont typeface="Montserrat Light"/>
                <a:buNone/>
              </a:pPr>
              <a:r>
                <a:rPr b="0" i="0" lang="en-US" u="none" cap="none" strike="noStrike">
                  <a:solidFill>
                    <a:schemeClr val="dk1"/>
                  </a:solidFill>
                  <a:latin typeface="Montserrat Light"/>
                  <a:ea typeface="Montserrat Light"/>
                  <a:cs typeface="Montserrat Light"/>
                  <a:sym typeface="Montserrat Light"/>
                </a:rPr>
                <a:t>(for humans and machines)</a:t>
              </a:r>
              <a:endParaRPr sz="1000"/>
            </a:p>
          </p:txBody>
        </p:sp>
      </p:grpSp>
      <p:grpSp>
        <p:nvGrpSpPr>
          <p:cNvPr id="65" name="Google Shape;65;p4"/>
          <p:cNvGrpSpPr/>
          <p:nvPr/>
        </p:nvGrpSpPr>
        <p:grpSpPr>
          <a:xfrm>
            <a:off x="917673" y="4434274"/>
            <a:ext cx="1003248" cy="1292632"/>
            <a:chOff x="6745924" y="2515735"/>
            <a:chExt cx="1003248" cy="1292632"/>
          </a:xfrm>
        </p:grpSpPr>
        <p:pic>
          <p:nvPicPr>
            <p:cNvPr descr="Lock outline" id="66" name="Google Shape;66;p4"/>
            <p:cNvPicPr preferRelativeResize="0"/>
            <p:nvPr/>
          </p:nvPicPr>
          <p:blipFill rotWithShape="1">
            <a:blip r:embed="rId5">
              <a:alphaModFix/>
            </a:blip>
            <a:srcRect b="0" l="0" r="0" t="0"/>
            <a:stretch/>
          </p:blipFill>
          <p:spPr>
            <a:xfrm>
              <a:off x="6790348" y="2515735"/>
              <a:ext cx="914400" cy="914400"/>
            </a:xfrm>
            <a:prstGeom prst="rect">
              <a:avLst/>
            </a:prstGeom>
            <a:noFill/>
            <a:ln>
              <a:noFill/>
            </a:ln>
          </p:spPr>
        </p:pic>
        <p:sp>
          <p:nvSpPr>
            <p:cNvPr id="67" name="Google Shape;67;p4"/>
            <p:cNvSpPr/>
            <p:nvPr/>
          </p:nvSpPr>
          <p:spPr>
            <a:xfrm>
              <a:off x="6745924" y="3347343"/>
              <a:ext cx="1003248" cy="46102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800"/>
                <a:buFont typeface="Montserrat Light"/>
                <a:buNone/>
              </a:pPr>
              <a:r>
                <a:rPr b="0" i="0" lang="en-US" sz="1800" u="none" cap="none" strike="noStrike">
                  <a:solidFill>
                    <a:schemeClr val="dk1"/>
                  </a:solidFill>
                  <a:latin typeface="Montserrat Light"/>
                  <a:ea typeface="Montserrat Light"/>
                  <a:cs typeface="Montserrat Light"/>
                  <a:sym typeface="Montserrat Light"/>
                </a:rPr>
                <a:t>Secure</a:t>
              </a:r>
              <a:endParaRPr b="0" i="0" sz="1800" u="none" cap="none" strike="noStrike">
                <a:solidFill>
                  <a:schemeClr val="dk1"/>
                </a:solidFill>
                <a:latin typeface="Montserrat Light"/>
                <a:ea typeface="Montserrat Light"/>
                <a:cs typeface="Montserrat Light"/>
                <a:sym typeface="Montserrat Light"/>
              </a:endParaRPr>
            </a:p>
          </p:txBody>
        </p:sp>
      </p:grpSp>
      <p:grpSp>
        <p:nvGrpSpPr>
          <p:cNvPr id="68" name="Google Shape;68;p4"/>
          <p:cNvGrpSpPr/>
          <p:nvPr/>
        </p:nvGrpSpPr>
        <p:grpSpPr>
          <a:xfrm>
            <a:off x="3308187" y="4433106"/>
            <a:ext cx="1260676" cy="1293800"/>
            <a:chOff x="8962825" y="2515735"/>
            <a:chExt cx="1260676" cy="1293800"/>
          </a:xfrm>
        </p:grpSpPr>
        <p:sp>
          <p:nvSpPr>
            <p:cNvPr id="69" name="Google Shape;69;p4"/>
            <p:cNvSpPr/>
            <p:nvPr/>
          </p:nvSpPr>
          <p:spPr>
            <a:xfrm>
              <a:off x="8962825" y="3348511"/>
              <a:ext cx="1260676" cy="46102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800"/>
                <a:buFont typeface="Montserrat Light"/>
                <a:buNone/>
              </a:pPr>
              <a:r>
                <a:rPr b="0" i="0" lang="en-US" sz="1800" u="none" cap="none" strike="noStrike">
                  <a:solidFill>
                    <a:schemeClr val="dk1"/>
                  </a:solidFill>
                  <a:latin typeface="Montserrat Light"/>
                  <a:ea typeface="Montserrat Light"/>
                  <a:cs typeface="Montserrat Light"/>
                  <a:sym typeface="Montserrat Light"/>
                </a:rPr>
                <a:t>Reusable</a:t>
              </a:r>
              <a:endParaRPr b="0" i="0" sz="1800" u="none" cap="none" strike="noStrike">
                <a:solidFill>
                  <a:schemeClr val="dk1"/>
                </a:solidFill>
                <a:latin typeface="Montserrat Light"/>
                <a:ea typeface="Montserrat Light"/>
                <a:cs typeface="Montserrat Light"/>
                <a:sym typeface="Montserrat Light"/>
              </a:endParaRPr>
            </a:p>
          </p:txBody>
        </p:sp>
        <p:pic>
          <p:nvPicPr>
            <p:cNvPr descr="Recycle outline" id="70" name="Google Shape;70;p4"/>
            <p:cNvPicPr preferRelativeResize="0"/>
            <p:nvPr/>
          </p:nvPicPr>
          <p:blipFill rotWithShape="1">
            <a:blip r:embed="rId6">
              <a:alphaModFix/>
            </a:blip>
            <a:srcRect b="0" l="0" r="0" t="0"/>
            <a:stretch/>
          </p:blipFill>
          <p:spPr>
            <a:xfrm>
              <a:off x="9135963" y="2515735"/>
              <a:ext cx="914400" cy="9144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2"/>
          <p:cNvSpPr/>
          <p:nvPr/>
        </p:nvSpPr>
        <p:spPr>
          <a:xfrm>
            <a:off x="415807" y="434622"/>
            <a:ext cx="113929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Journals: no available data, no paper </a:t>
            </a:r>
            <a:endParaRPr sz="1800">
              <a:solidFill>
                <a:schemeClr val="dk1"/>
              </a:solidFill>
              <a:latin typeface="Montserrat Light"/>
              <a:ea typeface="Montserrat Light"/>
              <a:cs typeface="Montserrat Light"/>
              <a:sym typeface="Montserrat Light"/>
            </a:endParaRPr>
          </a:p>
        </p:txBody>
      </p:sp>
      <p:pic>
        <p:nvPicPr>
          <p:cNvPr descr="Graphical user interface, text, application&#10;&#10;Description automatically generated" id="392" name="Google Shape;392;p12"/>
          <p:cNvPicPr preferRelativeResize="0"/>
          <p:nvPr/>
        </p:nvPicPr>
        <p:blipFill rotWithShape="1">
          <a:blip r:embed="rId3">
            <a:alphaModFix/>
          </a:blip>
          <a:srcRect b="0" l="0" r="0" t="0"/>
          <a:stretch/>
        </p:blipFill>
        <p:spPr>
          <a:xfrm>
            <a:off x="517071" y="1217384"/>
            <a:ext cx="7425045" cy="2456544"/>
          </a:xfrm>
          <a:prstGeom prst="rect">
            <a:avLst/>
          </a:prstGeom>
          <a:noFill/>
          <a:ln cap="flat" cmpd="sng" w="9525">
            <a:solidFill>
              <a:srgbClr val="7F7F7F"/>
            </a:solidFill>
            <a:prstDash val="solid"/>
            <a:round/>
            <a:headEnd len="sm" w="sm" type="none"/>
            <a:tailEnd len="sm" w="sm" type="none"/>
          </a:ln>
        </p:spPr>
      </p:pic>
      <p:pic>
        <p:nvPicPr>
          <p:cNvPr descr="Graphical user interface, text&#10;&#10;Description automatically generated" id="393" name="Google Shape;393;p12"/>
          <p:cNvPicPr preferRelativeResize="0"/>
          <p:nvPr/>
        </p:nvPicPr>
        <p:blipFill rotWithShape="1">
          <a:blip r:embed="rId4">
            <a:alphaModFix/>
          </a:blip>
          <a:srcRect b="0" l="0" r="0" t="0"/>
          <a:stretch/>
        </p:blipFill>
        <p:spPr>
          <a:xfrm>
            <a:off x="2513379" y="3804557"/>
            <a:ext cx="9063578" cy="1402387"/>
          </a:xfrm>
          <a:prstGeom prst="rect">
            <a:avLst/>
          </a:prstGeom>
          <a:noFill/>
          <a:ln cap="flat" cmpd="sng" w="9525">
            <a:solidFill>
              <a:srgbClr val="7F7F7F"/>
            </a:solidFill>
            <a:prstDash val="solid"/>
            <a:round/>
            <a:headEnd len="sm" w="sm" type="none"/>
            <a:tailEnd len="sm" w="sm" type="none"/>
          </a:ln>
        </p:spPr>
      </p:pic>
      <p:sp>
        <p:nvSpPr>
          <p:cNvPr id="394" name="Google Shape;394;p12"/>
          <p:cNvSpPr/>
          <p:nvPr/>
        </p:nvSpPr>
        <p:spPr>
          <a:xfrm>
            <a:off x="8813348" y="5236420"/>
            <a:ext cx="2763610" cy="246221"/>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https://www.cell.com/star-authors-guide</a:t>
            </a:r>
            <a:endParaRPr sz="1000">
              <a:solidFill>
                <a:schemeClr val="dk1"/>
              </a:solidFill>
              <a:latin typeface="Montserrat Light"/>
              <a:ea typeface="Montserrat Light"/>
              <a:cs typeface="Montserrat Light"/>
              <a:sym typeface="Montserrat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13"/>
          <p:cNvGrpSpPr/>
          <p:nvPr/>
        </p:nvGrpSpPr>
        <p:grpSpPr>
          <a:xfrm>
            <a:off x="4162203" y="1157759"/>
            <a:ext cx="7772400" cy="1593437"/>
            <a:chOff x="381000" y="2438400"/>
            <a:chExt cx="7772400" cy="1593437"/>
          </a:xfrm>
        </p:grpSpPr>
        <p:pic>
          <p:nvPicPr>
            <p:cNvPr descr="Graphical user interface, text, application&#10;&#10;Description automatically generated" id="400" name="Google Shape;400;p13"/>
            <p:cNvPicPr preferRelativeResize="0"/>
            <p:nvPr/>
          </p:nvPicPr>
          <p:blipFill rotWithShape="1">
            <a:blip r:embed="rId3">
              <a:alphaModFix/>
            </a:blip>
            <a:srcRect b="0" l="0" r="0" t="0"/>
            <a:stretch/>
          </p:blipFill>
          <p:spPr>
            <a:xfrm>
              <a:off x="381000" y="2438400"/>
              <a:ext cx="7772400" cy="1347216"/>
            </a:xfrm>
            <a:prstGeom prst="rect">
              <a:avLst/>
            </a:prstGeom>
            <a:noFill/>
            <a:ln cap="flat" cmpd="sng" w="9525">
              <a:solidFill>
                <a:srgbClr val="7F7F7F"/>
              </a:solidFill>
              <a:prstDash val="solid"/>
              <a:round/>
              <a:headEnd len="sm" w="sm" type="none"/>
              <a:tailEnd len="sm" w="sm" type="none"/>
            </a:ln>
          </p:spPr>
        </p:pic>
        <p:sp>
          <p:nvSpPr>
            <p:cNvPr id="401" name="Google Shape;401;p13"/>
            <p:cNvSpPr/>
            <p:nvPr/>
          </p:nvSpPr>
          <p:spPr>
            <a:xfrm>
              <a:off x="3625931" y="3785616"/>
              <a:ext cx="4527469" cy="246221"/>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https://www.science.org/content/page/science-information-authors</a:t>
              </a:r>
              <a:endParaRPr sz="1800">
                <a:solidFill>
                  <a:schemeClr val="dk1"/>
                </a:solidFill>
                <a:latin typeface="Montserrat Light"/>
                <a:ea typeface="Montserrat Light"/>
                <a:cs typeface="Montserrat Light"/>
                <a:sym typeface="Montserrat Light"/>
              </a:endParaRPr>
            </a:p>
          </p:txBody>
        </p:sp>
      </p:grpSp>
      <p:grpSp>
        <p:nvGrpSpPr>
          <p:cNvPr id="402" name="Google Shape;402;p13"/>
          <p:cNvGrpSpPr/>
          <p:nvPr/>
        </p:nvGrpSpPr>
        <p:grpSpPr>
          <a:xfrm>
            <a:off x="661763" y="2868221"/>
            <a:ext cx="7772400" cy="3713462"/>
            <a:chOff x="276003" y="3025389"/>
            <a:chExt cx="7772400" cy="3713462"/>
          </a:xfrm>
        </p:grpSpPr>
        <p:sp>
          <p:nvSpPr>
            <p:cNvPr id="403" name="Google Shape;403;p13"/>
            <p:cNvSpPr/>
            <p:nvPr/>
          </p:nvSpPr>
          <p:spPr>
            <a:xfrm>
              <a:off x="5599118" y="6492630"/>
              <a:ext cx="2449285" cy="246221"/>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https://www.cell.com/cell/authors</a:t>
              </a:r>
              <a:endParaRPr sz="1800">
                <a:solidFill>
                  <a:schemeClr val="dk1"/>
                </a:solidFill>
                <a:latin typeface="Montserrat Light"/>
                <a:ea typeface="Montserrat Light"/>
                <a:cs typeface="Montserrat Light"/>
                <a:sym typeface="Montserrat Light"/>
              </a:endParaRPr>
            </a:p>
          </p:txBody>
        </p:sp>
        <p:pic>
          <p:nvPicPr>
            <p:cNvPr descr="Text&#10;&#10;Description automatically generated" id="404" name="Google Shape;404;p13"/>
            <p:cNvPicPr preferRelativeResize="0"/>
            <p:nvPr/>
          </p:nvPicPr>
          <p:blipFill rotWithShape="1">
            <a:blip r:embed="rId4">
              <a:alphaModFix/>
            </a:blip>
            <a:srcRect b="0" l="0" r="0" t="0"/>
            <a:stretch/>
          </p:blipFill>
          <p:spPr>
            <a:xfrm>
              <a:off x="276003" y="3025389"/>
              <a:ext cx="7772400" cy="3467241"/>
            </a:xfrm>
            <a:prstGeom prst="rect">
              <a:avLst/>
            </a:prstGeom>
            <a:noFill/>
            <a:ln cap="flat" cmpd="sng" w="9525">
              <a:solidFill>
                <a:srgbClr val="7F7F7F"/>
              </a:solidFill>
              <a:prstDash val="solid"/>
              <a:round/>
              <a:headEnd len="sm" w="sm" type="none"/>
              <a:tailEnd len="sm" w="sm" type="none"/>
            </a:ln>
          </p:spPr>
        </p:pic>
      </p:grpSp>
      <p:sp>
        <p:nvSpPr>
          <p:cNvPr id="405" name="Google Shape;405;p13"/>
          <p:cNvSpPr/>
          <p:nvPr/>
        </p:nvSpPr>
        <p:spPr>
          <a:xfrm>
            <a:off x="415807" y="434622"/>
            <a:ext cx="113929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Journals request FAIR data</a:t>
            </a:r>
            <a:endParaRPr sz="1800">
              <a:solidFill>
                <a:schemeClr val="dk1"/>
              </a:solidFill>
              <a:latin typeface="Montserrat Light"/>
              <a:ea typeface="Montserrat Light"/>
              <a:cs typeface="Montserrat Light"/>
              <a:sym typeface="Montserrat Light"/>
            </a:endParaRPr>
          </a:p>
        </p:txBody>
      </p:sp>
      <p:cxnSp>
        <p:nvCxnSpPr>
          <p:cNvPr id="406" name="Google Shape;406;p13"/>
          <p:cNvCxnSpPr/>
          <p:nvPr/>
        </p:nvCxnSpPr>
        <p:spPr>
          <a:xfrm>
            <a:off x="5599118" y="2119745"/>
            <a:ext cx="5761609" cy="0"/>
          </a:xfrm>
          <a:prstGeom prst="straightConnector1">
            <a:avLst/>
          </a:prstGeom>
          <a:noFill/>
          <a:ln cap="flat" cmpd="sng" w="25400">
            <a:solidFill>
              <a:srgbClr val="ED8224"/>
            </a:solidFill>
            <a:prstDash val="solid"/>
            <a:miter lim="800000"/>
            <a:headEnd len="sm" w="sm" type="none"/>
            <a:tailEnd len="sm" w="sm" type="none"/>
          </a:ln>
        </p:spPr>
      </p:cxnSp>
      <p:cxnSp>
        <p:nvCxnSpPr>
          <p:cNvPr id="407" name="Google Shape;407;p13"/>
          <p:cNvCxnSpPr/>
          <p:nvPr/>
        </p:nvCxnSpPr>
        <p:spPr>
          <a:xfrm>
            <a:off x="2521243" y="3957631"/>
            <a:ext cx="5761609" cy="0"/>
          </a:xfrm>
          <a:prstGeom prst="straightConnector1">
            <a:avLst/>
          </a:prstGeom>
          <a:noFill/>
          <a:ln cap="flat" cmpd="sng" w="25400">
            <a:solidFill>
              <a:srgbClr val="ED8224"/>
            </a:solidFill>
            <a:prstDash val="solid"/>
            <a:miter lim="800000"/>
            <a:headEnd len="sm" w="sm" type="none"/>
            <a:tailEnd len="sm" w="sm" type="none"/>
          </a:ln>
        </p:spPr>
      </p:cxnSp>
      <p:cxnSp>
        <p:nvCxnSpPr>
          <p:cNvPr id="408" name="Google Shape;408;p13"/>
          <p:cNvCxnSpPr/>
          <p:nvPr/>
        </p:nvCxnSpPr>
        <p:spPr>
          <a:xfrm>
            <a:off x="1689968" y="4539521"/>
            <a:ext cx="5761609" cy="0"/>
          </a:xfrm>
          <a:prstGeom prst="straightConnector1">
            <a:avLst/>
          </a:prstGeom>
          <a:noFill/>
          <a:ln cap="flat" cmpd="sng" w="25400">
            <a:solidFill>
              <a:srgbClr val="ED8224"/>
            </a:solidFill>
            <a:prstDash val="solid"/>
            <a:miter lim="800000"/>
            <a:headEnd len="sm" w="sm" type="none"/>
            <a:tailEnd len="sm" w="sm" type="none"/>
          </a:ln>
        </p:spPr>
      </p:cxnSp>
      <p:cxnSp>
        <p:nvCxnSpPr>
          <p:cNvPr id="409" name="Google Shape;409;p13"/>
          <p:cNvCxnSpPr/>
          <p:nvPr/>
        </p:nvCxnSpPr>
        <p:spPr>
          <a:xfrm>
            <a:off x="4140343" y="4927450"/>
            <a:ext cx="2341418" cy="0"/>
          </a:xfrm>
          <a:prstGeom prst="straightConnector1">
            <a:avLst/>
          </a:prstGeom>
          <a:noFill/>
          <a:ln cap="flat" cmpd="sng" w="25400">
            <a:solidFill>
              <a:srgbClr val="ED8224"/>
            </a:solidFill>
            <a:prstDash val="solid"/>
            <a:miter lim="800000"/>
            <a:headEnd len="sm" w="sm" type="none"/>
            <a:tailEnd len="sm" w="sm" type="none"/>
          </a:ln>
        </p:spPr>
      </p:cxnSp>
      <p:cxnSp>
        <p:nvCxnSpPr>
          <p:cNvPr id="410" name="Google Shape;410;p13"/>
          <p:cNvCxnSpPr/>
          <p:nvPr/>
        </p:nvCxnSpPr>
        <p:spPr>
          <a:xfrm>
            <a:off x="661763" y="5343087"/>
            <a:ext cx="2341418" cy="0"/>
          </a:xfrm>
          <a:prstGeom prst="straightConnector1">
            <a:avLst/>
          </a:prstGeom>
          <a:noFill/>
          <a:ln cap="flat" cmpd="sng" w="25400">
            <a:solidFill>
              <a:srgbClr val="ED8224"/>
            </a:solidFill>
            <a:prstDash val="solid"/>
            <a:miter lim="800000"/>
            <a:headEnd len="sm" w="sm" type="none"/>
            <a:tailEnd len="sm" w="sm" type="none"/>
          </a:ln>
        </p:spPr>
      </p:cxnSp>
      <p:cxnSp>
        <p:nvCxnSpPr>
          <p:cNvPr id="411" name="Google Shape;411;p13"/>
          <p:cNvCxnSpPr/>
          <p:nvPr/>
        </p:nvCxnSpPr>
        <p:spPr>
          <a:xfrm>
            <a:off x="6092746" y="5135268"/>
            <a:ext cx="2341418" cy="0"/>
          </a:xfrm>
          <a:prstGeom prst="straightConnector1">
            <a:avLst/>
          </a:prstGeom>
          <a:noFill/>
          <a:ln cap="flat" cmpd="sng" w="25400">
            <a:solidFill>
              <a:srgbClr val="ED8224"/>
            </a:solidFill>
            <a:prstDash val="solid"/>
            <a:miter lim="800000"/>
            <a:headEnd len="sm" w="sm" type="none"/>
            <a:tailEnd len="sm" w="sm" type="none"/>
          </a:ln>
        </p:spPr>
      </p:cxnSp>
      <p:cxnSp>
        <p:nvCxnSpPr>
          <p:cNvPr id="412" name="Google Shape;412;p13"/>
          <p:cNvCxnSpPr/>
          <p:nvPr/>
        </p:nvCxnSpPr>
        <p:spPr>
          <a:xfrm>
            <a:off x="5815655" y="5703304"/>
            <a:ext cx="2341418" cy="0"/>
          </a:xfrm>
          <a:prstGeom prst="straightConnector1">
            <a:avLst/>
          </a:prstGeom>
          <a:noFill/>
          <a:ln cap="flat" cmpd="sng" w="25400">
            <a:solidFill>
              <a:srgbClr val="ED8224"/>
            </a:solidFill>
            <a:prstDash val="solid"/>
            <a:miter lim="800000"/>
            <a:headEnd len="sm" w="sm" type="none"/>
            <a:tailEnd len="sm" w="sm" type="none"/>
          </a:ln>
        </p:spPr>
      </p:cxnSp>
      <p:sp>
        <p:nvSpPr>
          <p:cNvPr id="413" name="Google Shape;413;p13"/>
          <p:cNvSpPr/>
          <p:nvPr/>
        </p:nvSpPr>
        <p:spPr>
          <a:xfrm>
            <a:off x="9032035" y="4757077"/>
            <a:ext cx="857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ontserrat Light"/>
                <a:ea typeface="Montserrat Light"/>
                <a:cs typeface="Montserrat Light"/>
                <a:sym typeface="Montserrat Light"/>
              </a:rPr>
              <a:t>FAIR?</a:t>
            </a:r>
            <a:endParaRPr sz="1800">
              <a:solidFill>
                <a:schemeClr val="dk1"/>
              </a:solidFill>
              <a:latin typeface="Montserrat Light"/>
              <a:ea typeface="Montserrat Light"/>
              <a:cs typeface="Montserrat Light"/>
              <a:sym typeface="Montserrat Light"/>
            </a:endParaRPr>
          </a:p>
        </p:txBody>
      </p:sp>
      <p:cxnSp>
        <p:nvCxnSpPr>
          <p:cNvPr id="414" name="Google Shape;414;p13"/>
          <p:cNvCxnSpPr/>
          <p:nvPr/>
        </p:nvCxnSpPr>
        <p:spPr>
          <a:xfrm rot="10800000">
            <a:off x="8434164" y="4927450"/>
            <a:ext cx="612159" cy="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2"/>
          <p:cNvSpPr/>
          <p:nvPr/>
        </p:nvSpPr>
        <p:spPr>
          <a:xfrm>
            <a:off x="415807" y="1918671"/>
            <a:ext cx="1139298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What are the benefits of good RDM?</a:t>
            </a:r>
            <a:endParaRPr sz="1800">
              <a:solidFill>
                <a:schemeClr val="dk1"/>
              </a:solidFill>
              <a:latin typeface="Montserrat Light"/>
              <a:ea typeface="Montserrat Light"/>
              <a:cs typeface="Montserrat Light"/>
              <a:sym typeface="Montserrat Light"/>
            </a:endParaRPr>
          </a:p>
        </p:txBody>
      </p:sp>
      <p:sp>
        <p:nvSpPr>
          <p:cNvPr id="420" name="Google Shape;420;p32"/>
          <p:cNvSpPr/>
          <p:nvPr/>
        </p:nvSpPr>
        <p:spPr>
          <a:xfrm>
            <a:off x="3955301" y="2441891"/>
            <a:ext cx="4314001"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ontserrat Light"/>
                <a:ea typeface="Montserrat Light"/>
                <a:cs typeface="Montserrat Light"/>
                <a:sym typeface="Montserrat Light"/>
              </a:rPr>
              <a:t>Let’s write possible reasons</a:t>
            </a:r>
            <a:endParaRPr sz="180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t/>
            </a:r>
            <a:endParaRPr sz="240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rPr i="1" lang="en-US" sz="2000">
                <a:solidFill>
                  <a:schemeClr val="dk1"/>
                </a:solidFill>
                <a:latin typeface="Montserrat Light"/>
                <a:ea typeface="Montserrat Light"/>
                <a:cs typeface="Montserrat Light"/>
                <a:sym typeface="Montserrat Light"/>
              </a:rPr>
              <a:t>use pens and papers</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3"/>
          <p:cNvSpPr/>
          <p:nvPr/>
        </p:nvSpPr>
        <p:spPr>
          <a:xfrm>
            <a:off x="415807" y="434622"/>
            <a:ext cx="11392987"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27" name="Google Shape;427;p33"/>
          <p:cNvSpPr/>
          <p:nvPr/>
        </p:nvSpPr>
        <p:spPr>
          <a:xfrm>
            <a:off x="516492" y="2004042"/>
            <a:ext cx="11191500" cy="4324200"/>
          </a:xfrm>
          <a:prstGeom prst="rect">
            <a:avLst/>
          </a:prstGeom>
          <a:noFill/>
          <a:ln>
            <a:noFill/>
          </a:ln>
        </p:spPr>
        <p:txBody>
          <a:bodyPr anchorCtr="0" anchor="t" bIns="45700" lIns="91425" spcFirstLastPara="1" rIns="91425" wrap="square" tIns="45700">
            <a:spAutoFit/>
          </a:bodyPr>
          <a:lstStyle/>
          <a:p>
            <a:pPr indent="-304800" lvl="0" marL="342900" marR="0" rtl="0" algn="l">
              <a:spcBef>
                <a:spcPts val="0"/>
              </a:spcBef>
              <a:spcAft>
                <a:spcPts val="0"/>
              </a:spcAft>
              <a:buClr>
                <a:schemeClr val="dk1"/>
              </a:buClr>
              <a:buSzPts val="1800"/>
              <a:buFont typeface="Montserrat Light"/>
              <a:buChar char="-"/>
            </a:pPr>
            <a:r>
              <a:rPr lang="en-US" sz="1800">
                <a:solidFill>
                  <a:schemeClr val="dk1"/>
                </a:solidFill>
                <a:latin typeface="Montserrat Light"/>
                <a:ea typeface="Montserrat Light"/>
                <a:cs typeface="Montserrat Light"/>
                <a:sym typeface="Montserrat Light"/>
              </a:rPr>
              <a:t>Reduce the risk of data loss</a:t>
            </a:r>
            <a:endParaRPr sz="1200">
              <a:solidFill>
                <a:schemeClr val="dk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Less time (and money) spent </a:t>
            </a:r>
            <a:endParaRPr sz="1800">
              <a:solidFill>
                <a:schemeClr val="lt1"/>
              </a:solidFill>
              <a:latin typeface="Montserrat Light"/>
              <a:ea typeface="Montserrat Light"/>
              <a:cs typeface="Montserrat Light"/>
              <a:sym typeface="Montserrat Light"/>
            </a:endParaRPr>
          </a:p>
          <a:p>
            <a:pPr indent="-304800" lvl="1" marL="800100" marR="0" rtl="0" algn="l">
              <a:spcBef>
                <a:spcPts val="600"/>
              </a:spcBef>
              <a:spcAft>
                <a:spcPts val="0"/>
              </a:spcAft>
              <a:buClr>
                <a:schemeClr val="lt1"/>
              </a:buClr>
              <a:buSzPts val="1800"/>
              <a:buFont typeface="Montserrat Light"/>
              <a:buChar char="-"/>
            </a:pPr>
            <a:r>
              <a:rPr b="0" i="0" lang="en-US" sz="1800" u="none" cap="none" strike="noStrike">
                <a:solidFill>
                  <a:schemeClr val="lt1"/>
                </a:solidFill>
                <a:latin typeface="Montserrat Light"/>
                <a:ea typeface="Montserrat Light"/>
                <a:cs typeface="Montserrat Light"/>
                <a:sym typeface="Montserrat Light"/>
              </a:rPr>
              <a:t>looking for unfindable data</a:t>
            </a:r>
            <a:endParaRPr b="0" i="0" sz="1800" u="none" cap="none" strike="noStrike">
              <a:solidFill>
                <a:schemeClr val="lt1"/>
              </a:solidFill>
              <a:latin typeface="Montserrat Light"/>
              <a:ea typeface="Montserrat Light"/>
              <a:cs typeface="Montserrat Light"/>
              <a:sym typeface="Montserrat Light"/>
            </a:endParaRPr>
          </a:p>
          <a:p>
            <a:pPr indent="-304800" lvl="1" marL="800100" marR="0" rtl="0" algn="l">
              <a:spcBef>
                <a:spcPts val="600"/>
              </a:spcBef>
              <a:spcAft>
                <a:spcPts val="0"/>
              </a:spcAft>
              <a:buClr>
                <a:schemeClr val="lt1"/>
              </a:buClr>
              <a:buSzPts val="1800"/>
              <a:buFont typeface="Montserrat Light"/>
              <a:buChar char="-"/>
            </a:pPr>
            <a:r>
              <a:rPr b="0" i="0" lang="en-US" sz="1800" u="none" cap="none" strike="noStrike">
                <a:solidFill>
                  <a:schemeClr val="lt1"/>
                </a:solidFill>
                <a:latin typeface="Montserrat Light"/>
                <a:ea typeface="Montserrat Light"/>
                <a:cs typeface="Montserrat Light"/>
                <a:sym typeface="Montserrat Light"/>
              </a:rPr>
              <a:t>redoing not documented experiments/analysis </a:t>
            </a:r>
            <a:endParaRPr b="0" i="0" sz="1200" u="none" cap="none" strike="noStrike">
              <a:solidFill>
                <a:schemeClr val="lt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Increase efficiency and smooth collaboration in a team (easier and faster way for sharing information)</a:t>
            </a:r>
            <a:endParaRPr sz="1200">
              <a:solidFill>
                <a:schemeClr val="lt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More control over data access (who, when, how, etc.)</a:t>
            </a:r>
            <a:endParaRPr sz="1200">
              <a:solidFill>
                <a:schemeClr val="lt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More clear documentation for people onboarding the team and by people leave the team</a:t>
            </a:r>
            <a:endParaRPr sz="800">
              <a:solidFill>
                <a:schemeClr val="lt1"/>
              </a:solidFill>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Easier data reuse (samples, raw data, scripts, analysis etc.)</a:t>
            </a:r>
            <a:endParaRPr sz="1200">
              <a:solidFill>
                <a:schemeClr val="lt1"/>
              </a:solidFill>
              <a:latin typeface="Montserrat Light"/>
              <a:ea typeface="Montserrat Light"/>
              <a:cs typeface="Montserrat Light"/>
              <a:sym typeface="Montserrat Light"/>
            </a:endParaRPr>
          </a:p>
        </p:txBody>
      </p:sp>
      <p:sp>
        <p:nvSpPr>
          <p:cNvPr id="428" name="Google Shape;428;p33"/>
          <p:cNvSpPr/>
          <p:nvPr/>
        </p:nvSpPr>
        <p:spPr>
          <a:xfrm>
            <a:off x="462888" y="876301"/>
            <a:ext cx="9737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During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5a213b7483_0_378"/>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35" name="Google Shape;435;g25a213b7483_0_378"/>
          <p:cNvSpPr/>
          <p:nvPr/>
        </p:nvSpPr>
        <p:spPr>
          <a:xfrm>
            <a:off x="516492" y="2004042"/>
            <a:ext cx="11191500" cy="4324200"/>
          </a:xfrm>
          <a:prstGeom prst="rect">
            <a:avLst/>
          </a:prstGeom>
          <a:noFill/>
          <a:ln>
            <a:noFill/>
          </a:ln>
        </p:spPr>
        <p:txBody>
          <a:bodyPr anchorCtr="0" anchor="t" bIns="45700" lIns="91425" spcFirstLastPara="1" rIns="91425" wrap="square" tIns="45700">
            <a:noAutofit/>
          </a:bodyPr>
          <a:lstStyle/>
          <a:p>
            <a:pPr indent="-304800" lvl="0" marL="342900" marR="0" rtl="0" algn="l">
              <a:spcBef>
                <a:spcPts val="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Reduce the risk of data loss</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dk1"/>
              </a:buClr>
              <a:buSzPts val="1800"/>
              <a:buFont typeface="Montserrat Light"/>
              <a:buChar char="-"/>
            </a:pPr>
            <a:r>
              <a:rPr lang="en-US" sz="1800">
                <a:solidFill>
                  <a:schemeClr val="dk1"/>
                </a:solidFill>
                <a:latin typeface="Montserrat Light"/>
                <a:ea typeface="Montserrat Light"/>
                <a:cs typeface="Montserrat Light"/>
                <a:sym typeface="Montserrat Light"/>
              </a:rPr>
              <a:t>Less time (and money) spent </a:t>
            </a:r>
            <a:endParaRPr sz="1800">
              <a:solidFill>
                <a:schemeClr val="dk1"/>
              </a:solidFill>
              <a:latin typeface="Montserrat Light"/>
              <a:ea typeface="Montserrat Light"/>
              <a:cs typeface="Montserrat Light"/>
              <a:sym typeface="Montserrat Light"/>
            </a:endParaRPr>
          </a:p>
          <a:p>
            <a:pPr indent="-304800" lvl="1" marL="800100" marR="0" rtl="0" algn="l">
              <a:spcBef>
                <a:spcPts val="600"/>
              </a:spcBef>
              <a:spcAft>
                <a:spcPts val="0"/>
              </a:spcAft>
              <a:buClr>
                <a:schemeClr val="dk1"/>
              </a:buClr>
              <a:buSzPts val="1800"/>
              <a:buFont typeface="Montserrat Light"/>
              <a:buChar char="-"/>
            </a:pPr>
            <a:r>
              <a:rPr b="0" i="0" lang="en-US" sz="1800" u="none" cap="none" strike="noStrike">
                <a:solidFill>
                  <a:schemeClr val="dk1"/>
                </a:solidFill>
                <a:latin typeface="Montserrat Light"/>
                <a:ea typeface="Montserrat Light"/>
                <a:cs typeface="Montserrat Light"/>
                <a:sym typeface="Montserrat Light"/>
              </a:rPr>
              <a:t>looking for unfindable data</a:t>
            </a:r>
            <a:endParaRPr b="0" i="0" sz="1800" u="none" cap="none" strike="noStrike">
              <a:solidFill>
                <a:schemeClr val="dk1"/>
              </a:solidFill>
              <a:latin typeface="Montserrat Light"/>
              <a:ea typeface="Montserrat Light"/>
              <a:cs typeface="Montserrat Light"/>
              <a:sym typeface="Montserrat Light"/>
            </a:endParaRPr>
          </a:p>
          <a:p>
            <a:pPr indent="-304800" lvl="1" marL="800100" marR="0" rtl="0" algn="l">
              <a:spcBef>
                <a:spcPts val="600"/>
              </a:spcBef>
              <a:spcAft>
                <a:spcPts val="0"/>
              </a:spcAft>
              <a:buClr>
                <a:schemeClr val="dk1"/>
              </a:buClr>
              <a:buSzPts val="1800"/>
              <a:buFont typeface="Montserrat Light"/>
              <a:buChar char="-"/>
            </a:pPr>
            <a:r>
              <a:rPr b="0" i="0" lang="en-US" sz="1800" u="none" cap="none" strike="noStrike">
                <a:solidFill>
                  <a:schemeClr val="dk1"/>
                </a:solidFill>
                <a:latin typeface="Montserrat Light"/>
                <a:ea typeface="Montserrat Light"/>
                <a:cs typeface="Montserrat Light"/>
                <a:sym typeface="Montserrat Light"/>
              </a:rPr>
              <a:t>redoing not documented experiments/analysis </a:t>
            </a:r>
            <a:endParaRPr b="0" i="0" sz="1200" u="none" cap="none" strike="noStrike">
              <a:solidFill>
                <a:schemeClr val="dk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Increase efficiency and smooth collaboration in a team (easier and faster way for sharing information)</a:t>
            </a:r>
            <a:endParaRPr sz="1200">
              <a:solidFill>
                <a:schemeClr val="lt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More control over data access (who, when, how, etc.)</a:t>
            </a:r>
            <a:endParaRPr sz="1200">
              <a:solidFill>
                <a:schemeClr val="lt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More clear documentation for people onboarding the team and by people leave the team</a:t>
            </a:r>
            <a:endParaRPr sz="800">
              <a:solidFill>
                <a:schemeClr val="lt1"/>
              </a:solidFill>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Easier data reuse (samples, raw data, scripts, analysis etc.)</a:t>
            </a:r>
            <a:endParaRPr sz="1200">
              <a:solidFill>
                <a:schemeClr val="lt1"/>
              </a:solidFill>
              <a:latin typeface="Montserrat Light"/>
              <a:ea typeface="Montserrat Light"/>
              <a:cs typeface="Montserrat Light"/>
              <a:sym typeface="Montserrat Light"/>
            </a:endParaRPr>
          </a:p>
        </p:txBody>
      </p:sp>
      <p:sp>
        <p:nvSpPr>
          <p:cNvPr id="436" name="Google Shape;436;g25a213b7483_0_378"/>
          <p:cNvSpPr/>
          <p:nvPr/>
        </p:nvSpPr>
        <p:spPr>
          <a:xfrm>
            <a:off x="462888" y="876301"/>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During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5a213b7483_0_385"/>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43" name="Google Shape;443;g25a213b7483_0_385"/>
          <p:cNvSpPr/>
          <p:nvPr/>
        </p:nvSpPr>
        <p:spPr>
          <a:xfrm>
            <a:off x="516492" y="2004042"/>
            <a:ext cx="11191500" cy="4324200"/>
          </a:xfrm>
          <a:prstGeom prst="rect">
            <a:avLst/>
          </a:prstGeom>
          <a:noFill/>
          <a:ln>
            <a:noFill/>
          </a:ln>
        </p:spPr>
        <p:txBody>
          <a:bodyPr anchorCtr="0" anchor="t" bIns="45700" lIns="91425" spcFirstLastPara="1" rIns="91425" wrap="square" tIns="45700">
            <a:noAutofit/>
          </a:bodyPr>
          <a:lstStyle/>
          <a:p>
            <a:pPr indent="-304800" lvl="0" marL="342900" marR="0" rtl="0" algn="l">
              <a:spcBef>
                <a:spcPts val="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Reduce the risk of data loss</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Less time (and money) spent </a:t>
            </a:r>
            <a:endParaRPr sz="1800">
              <a:solidFill>
                <a:srgbClr val="D8D8D8"/>
              </a:solidFill>
              <a:latin typeface="Montserrat Light"/>
              <a:ea typeface="Montserrat Light"/>
              <a:cs typeface="Montserrat Light"/>
              <a:sym typeface="Montserrat Light"/>
            </a:endParaRPr>
          </a:p>
          <a:p>
            <a:pPr indent="-304800" lvl="1" marL="800100" marR="0" rtl="0" algn="l">
              <a:spcBef>
                <a:spcPts val="600"/>
              </a:spcBef>
              <a:spcAft>
                <a:spcPts val="0"/>
              </a:spcAft>
              <a:buClr>
                <a:srgbClr val="D8D8D8"/>
              </a:buClr>
              <a:buSzPts val="1800"/>
              <a:buFont typeface="Montserrat Light"/>
              <a:buChar char="-"/>
            </a:pPr>
            <a:r>
              <a:rPr b="0" i="0" lang="en-US" sz="1800" u="none" cap="none" strike="noStrike">
                <a:solidFill>
                  <a:srgbClr val="D8D8D8"/>
                </a:solidFill>
                <a:latin typeface="Montserrat Light"/>
                <a:ea typeface="Montserrat Light"/>
                <a:cs typeface="Montserrat Light"/>
                <a:sym typeface="Montserrat Light"/>
              </a:rPr>
              <a:t>looking for unfindable data</a:t>
            </a:r>
            <a:endParaRPr b="0" i="0" sz="1800" u="none" cap="none" strike="noStrike">
              <a:solidFill>
                <a:srgbClr val="D8D8D8"/>
              </a:solidFill>
              <a:latin typeface="Montserrat Light"/>
              <a:ea typeface="Montserrat Light"/>
              <a:cs typeface="Montserrat Light"/>
              <a:sym typeface="Montserrat Light"/>
            </a:endParaRPr>
          </a:p>
          <a:p>
            <a:pPr indent="-304800" lvl="1" marL="800100" marR="0" rtl="0" algn="l">
              <a:spcBef>
                <a:spcPts val="600"/>
              </a:spcBef>
              <a:spcAft>
                <a:spcPts val="0"/>
              </a:spcAft>
              <a:buClr>
                <a:srgbClr val="D8D8D8"/>
              </a:buClr>
              <a:buSzPts val="1800"/>
              <a:buFont typeface="Montserrat Light"/>
              <a:buChar char="-"/>
            </a:pPr>
            <a:r>
              <a:rPr b="0" i="0" lang="en-US" sz="1800" u="none" cap="none" strike="noStrike">
                <a:solidFill>
                  <a:srgbClr val="D8D8D8"/>
                </a:solidFill>
                <a:latin typeface="Montserrat Light"/>
                <a:ea typeface="Montserrat Light"/>
                <a:cs typeface="Montserrat Light"/>
                <a:sym typeface="Montserrat Light"/>
              </a:rPr>
              <a:t>redoing not documented experiments/analysis </a:t>
            </a:r>
            <a:endParaRPr b="0" i="0" sz="1200" u="none" cap="none" strike="noStrike">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dk1"/>
              </a:buClr>
              <a:buSzPts val="1800"/>
              <a:buFont typeface="Montserrat Light"/>
              <a:buChar char="-"/>
            </a:pPr>
            <a:r>
              <a:rPr lang="en-US" sz="1800">
                <a:solidFill>
                  <a:schemeClr val="dk1"/>
                </a:solidFill>
                <a:latin typeface="Montserrat Light"/>
                <a:ea typeface="Montserrat Light"/>
                <a:cs typeface="Montserrat Light"/>
                <a:sym typeface="Montserrat Light"/>
              </a:rPr>
              <a:t>Increase efficiency and smooth collaboration in a team (easier and faster way for sharing information)</a:t>
            </a:r>
            <a:endParaRPr sz="1200">
              <a:solidFill>
                <a:schemeClr val="dk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More control over data access (who, when, how, etc.)</a:t>
            </a:r>
            <a:endParaRPr sz="1200">
              <a:solidFill>
                <a:schemeClr val="lt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More clear documentation for people onboarding the team and by people leave the team</a:t>
            </a:r>
            <a:endParaRPr sz="800">
              <a:solidFill>
                <a:schemeClr val="lt1"/>
              </a:solidFill>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Easier data reuse (samples, raw data, scripts, analysis etc.)</a:t>
            </a:r>
            <a:endParaRPr sz="1200">
              <a:solidFill>
                <a:schemeClr val="lt1"/>
              </a:solidFill>
              <a:latin typeface="Montserrat Light"/>
              <a:ea typeface="Montserrat Light"/>
              <a:cs typeface="Montserrat Light"/>
              <a:sym typeface="Montserrat Light"/>
            </a:endParaRPr>
          </a:p>
        </p:txBody>
      </p:sp>
      <p:sp>
        <p:nvSpPr>
          <p:cNvPr id="444" name="Google Shape;444;g25a213b7483_0_385"/>
          <p:cNvSpPr/>
          <p:nvPr/>
        </p:nvSpPr>
        <p:spPr>
          <a:xfrm>
            <a:off x="462888" y="876301"/>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During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5a213b7483_0_392"/>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51" name="Google Shape;451;g25a213b7483_0_392"/>
          <p:cNvSpPr/>
          <p:nvPr/>
        </p:nvSpPr>
        <p:spPr>
          <a:xfrm>
            <a:off x="516492" y="2004042"/>
            <a:ext cx="11191500" cy="4324200"/>
          </a:xfrm>
          <a:prstGeom prst="rect">
            <a:avLst/>
          </a:prstGeom>
          <a:noFill/>
          <a:ln>
            <a:noFill/>
          </a:ln>
        </p:spPr>
        <p:txBody>
          <a:bodyPr anchorCtr="0" anchor="t" bIns="45700" lIns="91425" spcFirstLastPara="1" rIns="91425" wrap="square" tIns="45700">
            <a:noAutofit/>
          </a:bodyPr>
          <a:lstStyle/>
          <a:p>
            <a:pPr indent="-304800" lvl="0" marL="342900" marR="0" rtl="0" algn="l">
              <a:spcBef>
                <a:spcPts val="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Reduce the risk of data loss</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Less time (and money) spent </a:t>
            </a:r>
            <a:endParaRPr sz="1800">
              <a:solidFill>
                <a:srgbClr val="D8D8D8"/>
              </a:solidFill>
              <a:latin typeface="Montserrat Light"/>
              <a:ea typeface="Montserrat Light"/>
              <a:cs typeface="Montserrat Light"/>
              <a:sym typeface="Montserrat Light"/>
            </a:endParaRPr>
          </a:p>
          <a:p>
            <a:pPr indent="-304800" lvl="1" marL="800100" marR="0" rtl="0" algn="l">
              <a:spcBef>
                <a:spcPts val="600"/>
              </a:spcBef>
              <a:spcAft>
                <a:spcPts val="0"/>
              </a:spcAft>
              <a:buClr>
                <a:srgbClr val="D8D8D8"/>
              </a:buClr>
              <a:buSzPts val="1800"/>
              <a:buFont typeface="Montserrat Light"/>
              <a:buChar char="-"/>
            </a:pPr>
            <a:r>
              <a:rPr b="0" i="0" lang="en-US" sz="1800" u="none" cap="none" strike="noStrike">
                <a:solidFill>
                  <a:srgbClr val="D8D8D8"/>
                </a:solidFill>
                <a:latin typeface="Montserrat Light"/>
                <a:ea typeface="Montserrat Light"/>
                <a:cs typeface="Montserrat Light"/>
                <a:sym typeface="Montserrat Light"/>
              </a:rPr>
              <a:t>looking for unfindable data</a:t>
            </a:r>
            <a:endParaRPr b="0" i="0" sz="1800" u="none" cap="none" strike="noStrike">
              <a:solidFill>
                <a:srgbClr val="D8D8D8"/>
              </a:solidFill>
              <a:latin typeface="Montserrat Light"/>
              <a:ea typeface="Montserrat Light"/>
              <a:cs typeface="Montserrat Light"/>
              <a:sym typeface="Montserrat Light"/>
            </a:endParaRPr>
          </a:p>
          <a:p>
            <a:pPr indent="-304800" lvl="1" marL="800100" marR="0" rtl="0" algn="l">
              <a:spcBef>
                <a:spcPts val="600"/>
              </a:spcBef>
              <a:spcAft>
                <a:spcPts val="0"/>
              </a:spcAft>
              <a:buClr>
                <a:srgbClr val="D8D8D8"/>
              </a:buClr>
              <a:buSzPts val="1800"/>
              <a:buFont typeface="Montserrat Light"/>
              <a:buChar char="-"/>
            </a:pPr>
            <a:r>
              <a:rPr b="0" i="0" lang="en-US" sz="1800" u="none" cap="none" strike="noStrike">
                <a:solidFill>
                  <a:srgbClr val="D8D8D8"/>
                </a:solidFill>
                <a:latin typeface="Montserrat Light"/>
                <a:ea typeface="Montserrat Light"/>
                <a:cs typeface="Montserrat Light"/>
                <a:sym typeface="Montserrat Light"/>
              </a:rPr>
              <a:t>redoing not documented experiments/analysis </a:t>
            </a:r>
            <a:endParaRPr b="0" i="0" sz="1200" u="none" cap="none" strike="noStrike">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Increase efficiency and smooth collaboration in a team (easier and faster way for sharing information)</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dk1"/>
              </a:buClr>
              <a:buSzPts val="1800"/>
              <a:buFont typeface="Montserrat Light"/>
              <a:buChar char="-"/>
            </a:pPr>
            <a:r>
              <a:rPr lang="en-US" sz="1800">
                <a:solidFill>
                  <a:schemeClr val="dk1"/>
                </a:solidFill>
                <a:latin typeface="Montserrat Light"/>
                <a:ea typeface="Montserrat Light"/>
                <a:cs typeface="Montserrat Light"/>
                <a:sym typeface="Montserrat Light"/>
              </a:rPr>
              <a:t>More control over data access (who, when, how, etc.)</a:t>
            </a:r>
            <a:endParaRPr sz="1200">
              <a:solidFill>
                <a:schemeClr val="dk1"/>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More clear documentation for people onboarding the team and by people leave the team</a:t>
            </a:r>
            <a:endParaRPr sz="800">
              <a:solidFill>
                <a:schemeClr val="lt1"/>
              </a:solidFill>
            </a:endParaRPr>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Easier data reuse (samples, raw data, scripts, analysis etc.)</a:t>
            </a:r>
            <a:endParaRPr sz="1200">
              <a:solidFill>
                <a:schemeClr val="lt1"/>
              </a:solidFill>
              <a:latin typeface="Montserrat Light"/>
              <a:ea typeface="Montserrat Light"/>
              <a:cs typeface="Montserrat Light"/>
              <a:sym typeface="Montserrat Light"/>
            </a:endParaRPr>
          </a:p>
        </p:txBody>
      </p:sp>
      <p:sp>
        <p:nvSpPr>
          <p:cNvPr id="452" name="Google Shape;452;g25a213b7483_0_392"/>
          <p:cNvSpPr/>
          <p:nvPr/>
        </p:nvSpPr>
        <p:spPr>
          <a:xfrm>
            <a:off x="462888" y="876301"/>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During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5a213b7483_0_399"/>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59" name="Google Shape;459;g25a213b7483_0_399"/>
          <p:cNvSpPr/>
          <p:nvPr/>
        </p:nvSpPr>
        <p:spPr>
          <a:xfrm>
            <a:off x="516492" y="2004042"/>
            <a:ext cx="11191500" cy="4324200"/>
          </a:xfrm>
          <a:prstGeom prst="rect">
            <a:avLst/>
          </a:prstGeom>
          <a:noFill/>
          <a:ln>
            <a:noFill/>
          </a:ln>
        </p:spPr>
        <p:txBody>
          <a:bodyPr anchorCtr="0" anchor="t" bIns="45700" lIns="91425" spcFirstLastPara="1" rIns="91425" wrap="square" tIns="45700">
            <a:noAutofit/>
          </a:bodyPr>
          <a:lstStyle/>
          <a:p>
            <a:pPr indent="-304800" lvl="0" marL="342900" marR="0" rtl="0" algn="l">
              <a:spcBef>
                <a:spcPts val="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Reduce the risk of data loss</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Less time (and money) spent </a:t>
            </a:r>
            <a:endParaRPr sz="1800">
              <a:solidFill>
                <a:srgbClr val="D8D8D8"/>
              </a:solidFill>
              <a:latin typeface="Montserrat Light"/>
              <a:ea typeface="Montserrat Light"/>
              <a:cs typeface="Montserrat Light"/>
              <a:sym typeface="Montserrat Light"/>
            </a:endParaRPr>
          </a:p>
          <a:p>
            <a:pPr indent="-304800" lvl="1" marL="800100" marR="0" rtl="0" algn="l">
              <a:spcBef>
                <a:spcPts val="600"/>
              </a:spcBef>
              <a:spcAft>
                <a:spcPts val="0"/>
              </a:spcAft>
              <a:buClr>
                <a:srgbClr val="D8D8D8"/>
              </a:buClr>
              <a:buSzPts val="1800"/>
              <a:buFont typeface="Montserrat Light"/>
              <a:buChar char="-"/>
            </a:pPr>
            <a:r>
              <a:rPr b="0" i="0" lang="en-US" sz="1800" u="none" cap="none" strike="noStrike">
                <a:solidFill>
                  <a:srgbClr val="D8D8D8"/>
                </a:solidFill>
                <a:latin typeface="Montserrat Light"/>
                <a:ea typeface="Montserrat Light"/>
                <a:cs typeface="Montserrat Light"/>
                <a:sym typeface="Montserrat Light"/>
              </a:rPr>
              <a:t>looking for unfindable data</a:t>
            </a:r>
            <a:endParaRPr b="0" i="0" sz="1800" u="none" cap="none" strike="noStrike">
              <a:solidFill>
                <a:srgbClr val="D8D8D8"/>
              </a:solidFill>
              <a:latin typeface="Montserrat Light"/>
              <a:ea typeface="Montserrat Light"/>
              <a:cs typeface="Montserrat Light"/>
              <a:sym typeface="Montserrat Light"/>
            </a:endParaRPr>
          </a:p>
          <a:p>
            <a:pPr indent="-304800" lvl="1" marL="800100" marR="0" rtl="0" algn="l">
              <a:spcBef>
                <a:spcPts val="600"/>
              </a:spcBef>
              <a:spcAft>
                <a:spcPts val="0"/>
              </a:spcAft>
              <a:buClr>
                <a:srgbClr val="D8D8D8"/>
              </a:buClr>
              <a:buSzPts val="1800"/>
              <a:buFont typeface="Montserrat Light"/>
              <a:buChar char="-"/>
            </a:pPr>
            <a:r>
              <a:rPr b="0" i="0" lang="en-US" sz="1800" u="none" cap="none" strike="noStrike">
                <a:solidFill>
                  <a:srgbClr val="D8D8D8"/>
                </a:solidFill>
                <a:latin typeface="Montserrat Light"/>
                <a:ea typeface="Montserrat Light"/>
                <a:cs typeface="Montserrat Light"/>
                <a:sym typeface="Montserrat Light"/>
              </a:rPr>
              <a:t>redoing not documented experiments/analysis </a:t>
            </a:r>
            <a:endParaRPr b="0" i="0" sz="1200" u="none" cap="none" strike="noStrike">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Increase efficiency and smooth collaboration in a team (easier and faster way for sharing information)</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More control over data access (who, when, how, etc.)</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chemeClr val="dk1"/>
              </a:buClr>
              <a:buSzPts val="1800"/>
              <a:buFont typeface="Montserrat Light"/>
              <a:buChar char="-"/>
            </a:pPr>
            <a:r>
              <a:rPr lang="en-US" sz="1800">
                <a:solidFill>
                  <a:schemeClr val="dk1"/>
                </a:solidFill>
                <a:latin typeface="Montserrat Light"/>
                <a:ea typeface="Montserrat Light"/>
                <a:cs typeface="Montserrat Light"/>
                <a:sym typeface="Montserrat Light"/>
              </a:rPr>
              <a:t>More clear documentation for people onboarding the team and by people leave the team</a:t>
            </a:r>
            <a:endParaRPr sz="800"/>
          </a:p>
          <a:p>
            <a:pPr indent="-304800" lvl="0" marL="342900" marR="0" rtl="0" algn="l">
              <a:spcBef>
                <a:spcPts val="600"/>
              </a:spcBef>
              <a:spcAft>
                <a:spcPts val="0"/>
              </a:spcAft>
              <a:buClr>
                <a:schemeClr val="lt1"/>
              </a:buClr>
              <a:buSzPts val="1800"/>
              <a:buFont typeface="Montserrat Light"/>
              <a:buChar char="-"/>
            </a:pPr>
            <a:r>
              <a:rPr lang="en-US" sz="1800">
                <a:solidFill>
                  <a:schemeClr val="lt1"/>
                </a:solidFill>
                <a:latin typeface="Montserrat Light"/>
                <a:ea typeface="Montserrat Light"/>
                <a:cs typeface="Montserrat Light"/>
                <a:sym typeface="Montserrat Light"/>
              </a:rPr>
              <a:t>Easier data reuse (samples, raw data, scripts, analysis etc.)</a:t>
            </a:r>
            <a:endParaRPr sz="1200">
              <a:solidFill>
                <a:schemeClr val="lt1"/>
              </a:solidFill>
              <a:latin typeface="Montserrat Light"/>
              <a:ea typeface="Montserrat Light"/>
              <a:cs typeface="Montserrat Light"/>
              <a:sym typeface="Montserrat Light"/>
            </a:endParaRPr>
          </a:p>
        </p:txBody>
      </p:sp>
      <p:sp>
        <p:nvSpPr>
          <p:cNvPr id="460" name="Google Shape;460;g25a213b7483_0_399"/>
          <p:cNvSpPr/>
          <p:nvPr/>
        </p:nvSpPr>
        <p:spPr>
          <a:xfrm>
            <a:off x="462888" y="876301"/>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During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5a213b7483_0_406"/>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67" name="Google Shape;467;g25a213b7483_0_406"/>
          <p:cNvSpPr/>
          <p:nvPr/>
        </p:nvSpPr>
        <p:spPr>
          <a:xfrm>
            <a:off x="516492" y="2004042"/>
            <a:ext cx="11191500" cy="4324200"/>
          </a:xfrm>
          <a:prstGeom prst="rect">
            <a:avLst/>
          </a:prstGeom>
          <a:noFill/>
          <a:ln>
            <a:noFill/>
          </a:ln>
        </p:spPr>
        <p:txBody>
          <a:bodyPr anchorCtr="0" anchor="t" bIns="45700" lIns="91425" spcFirstLastPara="1" rIns="91425" wrap="square" tIns="45700">
            <a:noAutofit/>
          </a:bodyPr>
          <a:lstStyle/>
          <a:p>
            <a:pPr indent="-304800" lvl="0" marL="342900" marR="0" rtl="0" algn="l">
              <a:spcBef>
                <a:spcPts val="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Reduce the risk of data loss</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Less time (and money) spent </a:t>
            </a:r>
            <a:endParaRPr sz="1800">
              <a:solidFill>
                <a:srgbClr val="D8D8D8"/>
              </a:solidFill>
              <a:latin typeface="Montserrat Light"/>
              <a:ea typeface="Montserrat Light"/>
              <a:cs typeface="Montserrat Light"/>
              <a:sym typeface="Montserrat Light"/>
            </a:endParaRPr>
          </a:p>
          <a:p>
            <a:pPr indent="-304800" lvl="1" marL="800100" marR="0" rtl="0" algn="l">
              <a:spcBef>
                <a:spcPts val="600"/>
              </a:spcBef>
              <a:spcAft>
                <a:spcPts val="0"/>
              </a:spcAft>
              <a:buClr>
                <a:srgbClr val="D8D8D8"/>
              </a:buClr>
              <a:buSzPts val="1800"/>
              <a:buFont typeface="Montserrat Light"/>
              <a:buChar char="-"/>
            </a:pPr>
            <a:r>
              <a:rPr b="0" i="0" lang="en-US" sz="1800" u="none" cap="none" strike="noStrike">
                <a:solidFill>
                  <a:srgbClr val="D8D8D8"/>
                </a:solidFill>
                <a:latin typeface="Montserrat Light"/>
                <a:ea typeface="Montserrat Light"/>
                <a:cs typeface="Montserrat Light"/>
                <a:sym typeface="Montserrat Light"/>
              </a:rPr>
              <a:t>looking for unfindable data</a:t>
            </a:r>
            <a:endParaRPr b="0" i="0" sz="1800" u="none" cap="none" strike="noStrike">
              <a:solidFill>
                <a:srgbClr val="D8D8D8"/>
              </a:solidFill>
              <a:latin typeface="Montserrat Light"/>
              <a:ea typeface="Montserrat Light"/>
              <a:cs typeface="Montserrat Light"/>
              <a:sym typeface="Montserrat Light"/>
            </a:endParaRPr>
          </a:p>
          <a:p>
            <a:pPr indent="-304800" lvl="1" marL="800100" marR="0" rtl="0" algn="l">
              <a:spcBef>
                <a:spcPts val="600"/>
              </a:spcBef>
              <a:spcAft>
                <a:spcPts val="0"/>
              </a:spcAft>
              <a:buClr>
                <a:srgbClr val="D8D8D8"/>
              </a:buClr>
              <a:buSzPts val="1800"/>
              <a:buFont typeface="Montserrat Light"/>
              <a:buChar char="-"/>
            </a:pPr>
            <a:r>
              <a:rPr b="0" i="0" lang="en-US" sz="1800" u="none" cap="none" strike="noStrike">
                <a:solidFill>
                  <a:srgbClr val="D8D8D8"/>
                </a:solidFill>
                <a:latin typeface="Montserrat Light"/>
                <a:ea typeface="Montserrat Light"/>
                <a:cs typeface="Montserrat Light"/>
                <a:sym typeface="Montserrat Light"/>
              </a:rPr>
              <a:t>redoing not documented experiments/analysis </a:t>
            </a:r>
            <a:endParaRPr b="0" i="0" sz="1200" u="none" cap="none" strike="noStrike">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Increase efficiency and smooth collaboration in a team (easier and faster way for sharing information)</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More control over data access (who, when, how, etc.)</a:t>
            </a:r>
            <a:endParaRPr sz="1200">
              <a:solidFill>
                <a:srgbClr val="D8D8D8"/>
              </a:solidFill>
              <a:latin typeface="Montserrat Light"/>
              <a:ea typeface="Montserrat Light"/>
              <a:cs typeface="Montserrat Light"/>
              <a:sym typeface="Montserrat Light"/>
            </a:endParaRPr>
          </a:p>
          <a:p>
            <a:pPr indent="-304800" lvl="0" marL="342900" marR="0" rtl="0" algn="l">
              <a:spcBef>
                <a:spcPts val="600"/>
              </a:spcBef>
              <a:spcAft>
                <a:spcPts val="0"/>
              </a:spcAft>
              <a:buClr>
                <a:srgbClr val="D8D8D8"/>
              </a:buClr>
              <a:buSzPts val="1800"/>
              <a:buFont typeface="Montserrat Light"/>
              <a:buChar char="-"/>
            </a:pPr>
            <a:r>
              <a:rPr lang="en-US" sz="1800">
                <a:solidFill>
                  <a:srgbClr val="D8D8D8"/>
                </a:solidFill>
                <a:latin typeface="Montserrat Light"/>
                <a:ea typeface="Montserrat Light"/>
                <a:cs typeface="Montserrat Light"/>
                <a:sym typeface="Montserrat Light"/>
              </a:rPr>
              <a:t>More clear documentation for people onboarding the team and by people leave the team</a:t>
            </a:r>
            <a:endParaRPr sz="800">
              <a:solidFill>
                <a:srgbClr val="D8D8D8"/>
              </a:solidFill>
            </a:endParaRPr>
          </a:p>
          <a:p>
            <a:pPr indent="-304800" lvl="0" marL="342900" marR="0" rtl="0" algn="l">
              <a:spcBef>
                <a:spcPts val="600"/>
              </a:spcBef>
              <a:spcAft>
                <a:spcPts val="0"/>
              </a:spcAft>
              <a:buClr>
                <a:schemeClr val="dk1"/>
              </a:buClr>
              <a:buSzPts val="1800"/>
              <a:buFont typeface="Montserrat Light"/>
              <a:buChar char="-"/>
            </a:pPr>
            <a:r>
              <a:rPr lang="en-US" sz="1800">
                <a:solidFill>
                  <a:schemeClr val="dk1"/>
                </a:solidFill>
                <a:latin typeface="Montserrat Light"/>
                <a:ea typeface="Montserrat Light"/>
                <a:cs typeface="Montserrat Light"/>
                <a:sym typeface="Montserrat Light"/>
              </a:rPr>
              <a:t>Easier data reuse (samples, raw data, scripts, analysis etc.)</a:t>
            </a:r>
            <a:endParaRPr sz="1200">
              <a:solidFill>
                <a:schemeClr val="dk1"/>
              </a:solidFill>
              <a:latin typeface="Montserrat Light"/>
              <a:ea typeface="Montserrat Light"/>
              <a:cs typeface="Montserrat Light"/>
              <a:sym typeface="Montserrat Light"/>
            </a:endParaRPr>
          </a:p>
        </p:txBody>
      </p:sp>
      <p:sp>
        <p:nvSpPr>
          <p:cNvPr id="468" name="Google Shape;468;g25a213b7483_0_406"/>
          <p:cNvSpPr/>
          <p:nvPr/>
        </p:nvSpPr>
        <p:spPr>
          <a:xfrm>
            <a:off x="462888" y="876301"/>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During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4"/>
          <p:cNvSpPr/>
          <p:nvPr/>
        </p:nvSpPr>
        <p:spPr>
          <a:xfrm>
            <a:off x="415807" y="434622"/>
            <a:ext cx="11392987"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75" name="Google Shape;475;p34"/>
          <p:cNvSpPr/>
          <p:nvPr/>
        </p:nvSpPr>
        <p:spPr>
          <a:xfrm>
            <a:off x="462888" y="1761792"/>
            <a:ext cx="11033700" cy="34317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Montserrat Light"/>
              <a:buChar char="-"/>
            </a:pPr>
            <a:r>
              <a:rPr lang="en-US" sz="1800">
                <a:solidFill>
                  <a:schemeClr val="dk1"/>
                </a:solidFill>
                <a:latin typeface="Montserrat Light"/>
                <a:ea typeface="Montserrat Light"/>
                <a:cs typeface="Montserrat Light"/>
                <a:sym typeface="Montserrat Light"/>
              </a:rPr>
              <a:t>Results are reproducible by others</a:t>
            </a:r>
            <a:endParaRPr sz="1800">
              <a:solidFill>
                <a:schemeClr val="dk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Transparent and trustworthy data and science (and paper) among your peers</a:t>
            </a:r>
            <a:endParaRPr sz="1800">
              <a:solidFill>
                <a:schemeClr val="lt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Higher impact in scientific community and possibly more citations</a:t>
            </a:r>
            <a:endParaRPr sz="1800">
              <a:solidFill>
                <a:schemeClr val="lt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Integration of several data sources from different disciplines could lead to new discoveries</a:t>
            </a:r>
            <a:endParaRPr sz="1800">
              <a:solidFill>
                <a:schemeClr val="lt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New discoveries at a lower cost by reusing high quality existing data</a:t>
            </a:r>
            <a:endParaRPr sz="1800">
              <a:solidFill>
                <a:schemeClr val="lt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Less duplication of work</a:t>
            </a:r>
            <a:endParaRPr sz="1800">
              <a:solidFill>
                <a:schemeClr val="lt1"/>
              </a:solidFill>
              <a:latin typeface="Montserrat Light"/>
              <a:ea typeface="Montserrat Light"/>
              <a:cs typeface="Montserrat Light"/>
              <a:sym typeface="Montserrat Light"/>
            </a:endParaRPr>
          </a:p>
        </p:txBody>
      </p:sp>
      <p:sp>
        <p:nvSpPr>
          <p:cNvPr id="476" name="Google Shape;476;p34"/>
          <p:cNvSpPr/>
          <p:nvPr/>
        </p:nvSpPr>
        <p:spPr>
          <a:xfrm>
            <a:off x="462888" y="907576"/>
            <a:ext cx="9737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After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A picture containing text, sign&#10;&#10;Description automatically generated" id="76" name="Google Shape;76;p5"/>
          <p:cNvPicPr preferRelativeResize="0"/>
          <p:nvPr/>
        </p:nvPicPr>
        <p:blipFill rotWithShape="1">
          <a:blip r:embed="rId3">
            <a:alphaModFix/>
          </a:blip>
          <a:srcRect b="0" l="0" r="0" t="0"/>
          <a:stretch/>
        </p:blipFill>
        <p:spPr>
          <a:xfrm>
            <a:off x="7221727" y="2411070"/>
            <a:ext cx="3174999" cy="3187701"/>
          </a:xfrm>
          <a:prstGeom prst="rect">
            <a:avLst/>
          </a:prstGeom>
          <a:noFill/>
          <a:ln>
            <a:noFill/>
          </a:ln>
        </p:spPr>
      </p:pic>
      <p:sp>
        <p:nvSpPr>
          <p:cNvPr id="77" name="Google Shape;77;p5"/>
          <p:cNvSpPr/>
          <p:nvPr/>
        </p:nvSpPr>
        <p:spPr>
          <a:xfrm>
            <a:off x="6515230" y="1704437"/>
            <a:ext cx="45879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Montserrat Light"/>
              <a:buNone/>
            </a:pPr>
            <a:r>
              <a:rPr b="0" i="0" lang="en-US" sz="2000" u="none" cap="none" strike="noStrike">
                <a:solidFill>
                  <a:schemeClr val="dk1"/>
                </a:solidFill>
                <a:latin typeface="Montserrat Light"/>
                <a:ea typeface="Montserrat Light"/>
                <a:cs typeface="Montserrat Light"/>
                <a:sym typeface="Montserrat Light"/>
              </a:rPr>
              <a:t>Data life cycle: RDM stages</a:t>
            </a:r>
            <a:endParaRPr b="0" i="0" sz="1800" u="none" cap="none" strike="noStrike">
              <a:solidFill>
                <a:schemeClr val="dk1"/>
              </a:solidFill>
              <a:latin typeface="Montserrat Light"/>
              <a:ea typeface="Montserrat Light"/>
              <a:cs typeface="Montserrat Light"/>
              <a:sym typeface="Montserrat Light"/>
            </a:endParaRPr>
          </a:p>
        </p:txBody>
      </p:sp>
      <p:sp>
        <p:nvSpPr>
          <p:cNvPr id="78" name="Google Shape;78;p5"/>
          <p:cNvSpPr txBox="1"/>
          <p:nvPr/>
        </p:nvSpPr>
        <p:spPr>
          <a:xfrm>
            <a:off x="7970101" y="6611700"/>
            <a:ext cx="4221900" cy="246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000" u="sng">
                <a:solidFill>
                  <a:schemeClr val="dk1"/>
                </a:solidFill>
                <a:latin typeface="Montserrat Light"/>
                <a:ea typeface="Montserrat Light"/>
                <a:cs typeface="Montserrat Light"/>
                <a:sym typeface="Montserrat Light"/>
              </a:rPr>
              <a:t>data life cycle: </a:t>
            </a:r>
            <a:r>
              <a:rPr lang="en-US" sz="1000" u="sng">
                <a:solidFill>
                  <a:schemeClr val="dk1"/>
                </a:solidFill>
                <a:latin typeface="Montserrat Light"/>
                <a:ea typeface="Montserrat Light"/>
                <a:cs typeface="Montserrat Light"/>
                <a:sym typeface="Montserrat Light"/>
                <a:hlinkClick r:id="rId4">
                  <a:extLst>
                    <a:ext uri="{A12FA001-AC4F-418D-AE19-62706E023703}">
                      <ahyp:hlinkClr val="tx"/>
                    </a:ext>
                  </a:extLst>
                </a:hlinkClick>
              </a:rPr>
              <a:t>http</a:t>
            </a:r>
            <a:r>
              <a:rPr b="0" i="0" lang="en-US" sz="1000" u="sng" cap="none" strike="noStrike">
                <a:solidFill>
                  <a:schemeClr val="dk1"/>
                </a:solidFill>
                <a:latin typeface="Montserrat Light"/>
                <a:ea typeface="Montserrat Light"/>
                <a:cs typeface="Montserrat Light"/>
                <a:sym typeface="Montserrat Light"/>
                <a:hlinkClick r:id="rId5">
                  <a:extLst>
                    <a:ext uri="{A12FA001-AC4F-418D-AE19-62706E023703}">
                      <ahyp:hlinkClr val="tx"/>
                    </a:ext>
                  </a:extLst>
                </a:hlinkClick>
              </a:rPr>
              <a:t>s://rdmkit.elixir-europe.org</a:t>
            </a:r>
            <a:r>
              <a:rPr b="0" i="0" lang="en-US" sz="1000" u="none" cap="none" strike="noStrike">
                <a:solidFill>
                  <a:schemeClr val="dk1"/>
                </a:solidFill>
                <a:latin typeface="Montserrat Light"/>
                <a:ea typeface="Montserrat Light"/>
                <a:cs typeface="Montserrat Light"/>
                <a:sym typeface="Montserrat Light"/>
              </a:rPr>
              <a:t>  </a:t>
            </a:r>
            <a:endParaRPr sz="1000">
              <a:solidFill>
                <a:schemeClr val="dk1"/>
              </a:solidFill>
              <a:latin typeface="Montserrat Light"/>
              <a:ea typeface="Montserrat Light"/>
              <a:cs typeface="Montserrat Light"/>
              <a:sym typeface="Montserrat Light"/>
            </a:endParaRPr>
          </a:p>
        </p:txBody>
      </p:sp>
      <p:sp>
        <p:nvSpPr>
          <p:cNvPr id="79" name="Google Shape;79;p5"/>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b="0" i="0" lang="en-US" sz="2800" u="none" cap="none" strike="noStrike">
                <a:solidFill>
                  <a:schemeClr val="dk1"/>
                </a:solidFill>
                <a:latin typeface="Montserrat Light"/>
                <a:ea typeface="Montserrat Light"/>
                <a:cs typeface="Montserrat Light"/>
                <a:sym typeface="Montserrat Light"/>
              </a:rPr>
              <a:t>Research Data Management (RDM)</a:t>
            </a:r>
            <a:endParaRPr sz="2800">
              <a:solidFill>
                <a:schemeClr val="dk1"/>
              </a:solidFill>
              <a:latin typeface="Montserrat Light"/>
              <a:ea typeface="Montserrat Light"/>
              <a:cs typeface="Montserrat Light"/>
              <a:sym typeface="Montserrat Light"/>
            </a:endParaRPr>
          </a:p>
          <a:p>
            <a:pPr indent="0" lvl="0" marL="0" marR="0" rtl="0" algn="l">
              <a:spcBef>
                <a:spcPts val="0"/>
              </a:spcBef>
              <a:spcAft>
                <a:spcPts val="0"/>
              </a:spcAft>
              <a:buClr>
                <a:schemeClr val="dk1"/>
              </a:buClr>
              <a:buSzPts val="2800"/>
              <a:buFont typeface="Montserrat Light"/>
              <a:buNone/>
            </a:pPr>
            <a:r>
              <a:rPr lang="en-US" sz="2200">
                <a:solidFill>
                  <a:schemeClr val="dk1"/>
                </a:solidFill>
                <a:latin typeface="Montserrat Light"/>
                <a:ea typeface="Montserrat Light"/>
                <a:cs typeface="Montserrat Light"/>
                <a:sym typeface="Montserrat Light"/>
              </a:rPr>
              <a:t>Gestão de dados de pesquisa</a:t>
            </a:r>
            <a:endParaRPr sz="2200">
              <a:solidFill>
                <a:schemeClr val="dk1"/>
              </a:solidFill>
              <a:latin typeface="Montserrat Light"/>
              <a:ea typeface="Montserrat Light"/>
              <a:cs typeface="Montserrat Light"/>
              <a:sym typeface="Montserrat Light"/>
            </a:endParaRPr>
          </a:p>
        </p:txBody>
      </p:sp>
      <p:sp>
        <p:nvSpPr>
          <p:cNvPr id="80" name="Google Shape;80;p5"/>
          <p:cNvSpPr/>
          <p:nvPr/>
        </p:nvSpPr>
        <p:spPr>
          <a:xfrm>
            <a:off x="415788" y="1779551"/>
            <a:ext cx="45879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Montserrat Light"/>
              <a:buNone/>
            </a:pPr>
            <a:r>
              <a:rPr b="0" i="0" lang="en-US" sz="2000" u="none" cap="none" strike="noStrike">
                <a:solidFill>
                  <a:schemeClr val="dk1"/>
                </a:solidFill>
                <a:latin typeface="Montserrat Light"/>
                <a:ea typeface="Montserrat Light"/>
                <a:cs typeface="Montserrat Light"/>
                <a:sym typeface="Montserrat Light"/>
              </a:rPr>
              <a:t>All actions necessary to ensure that research </a:t>
            </a:r>
            <a:r>
              <a:rPr b="1" i="0" lang="en-US" sz="2000" u="none" cap="none" strike="noStrike">
                <a:solidFill>
                  <a:schemeClr val="dk1"/>
                </a:solidFill>
                <a:latin typeface="Montserrat Light"/>
                <a:ea typeface="Montserrat Light"/>
                <a:cs typeface="Montserrat Light"/>
                <a:sym typeface="Montserrat Light"/>
              </a:rPr>
              <a:t>data</a:t>
            </a:r>
            <a:r>
              <a:rPr b="0" i="0" lang="en-US" sz="2000" u="none" cap="none" strike="noStrike">
                <a:solidFill>
                  <a:schemeClr val="dk1"/>
                </a:solidFill>
                <a:latin typeface="Montserrat Light"/>
                <a:ea typeface="Montserrat Light"/>
                <a:cs typeface="Montserrat Light"/>
                <a:sym typeface="Montserrat Light"/>
              </a:rPr>
              <a:t> is </a:t>
            </a:r>
            <a:endParaRPr b="0" i="0" sz="1800" u="none" cap="none" strike="noStrike">
              <a:solidFill>
                <a:schemeClr val="dk1"/>
              </a:solidFill>
              <a:latin typeface="Montserrat Light"/>
              <a:ea typeface="Montserrat Light"/>
              <a:cs typeface="Montserrat Light"/>
              <a:sym typeface="Montserrat Light"/>
            </a:endParaRPr>
          </a:p>
        </p:txBody>
      </p:sp>
      <p:grpSp>
        <p:nvGrpSpPr>
          <p:cNvPr id="81" name="Google Shape;81;p5"/>
          <p:cNvGrpSpPr/>
          <p:nvPr/>
        </p:nvGrpSpPr>
        <p:grpSpPr>
          <a:xfrm>
            <a:off x="431642" y="2719901"/>
            <a:ext cx="1975500" cy="1313311"/>
            <a:chOff x="970987" y="2515735"/>
            <a:chExt cx="1975500" cy="1313311"/>
          </a:xfrm>
        </p:grpSpPr>
        <p:pic>
          <p:nvPicPr>
            <p:cNvPr descr="Document outline" id="82" name="Google Shape;82;p5"/>
            <p:cNvPicPr preferRelativeResize="0"/>
            <p:nvPr/>
          </p:nvPicPr>
          <p:blipFill rotWithShape="1">
            <a:blip r:embed="rId6">
              <a:alphaModFix/>
            </a:blip>
            <a:srcRect b="0" l="0" r="0" t="0"/>
            <a:stretch/>
          </p:blipFill>
          <p:spPr>
            <a:xfrm>
              <a:off x="1501494" y="2515735"/>
              <a:ext cx="914400" cy="914400"/>
            </a:xfrm>
            <a:prstGeom prst="rect">
              <a:avLst/>
            </a:prstGeom>
            <a:noFill/>
            <a:ln>
              <a:noFill/>
            </a:ln>
          </p:spPr>
        </p:pic>
        <p:sp>
          <p:nvSpPr>
            <p:cNvPr id="83" name="Google Shape;83;p5"/>
            <p:cNvSpPr/>
            <p:nvPr/>
          </p:nvSpPr>
          <p:spPr>
            <a:xfrm>
              <a:off x="970987" y="3367946"/>
              <a:ext cx="19755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800"/>
                <a:buFont typeface="Montserrat Light"/>
                <a:buNone/>
              </a:pPr>
              <a:r>
                <a:rPr b="0" i="0" lang="en-US" sz="1800" u="none" cap="none" strike="noStrike">
                  <a:solidFill>
                    <a:schemeClr val="dk1"/>
                  </a:solidFill>
                  <a:latin typeface="Montserrat Light"/>
                  <a:ea typeface="Montserrat Light"/>
                  <a:cs typeface="Montserrat Light"/>
                  <a:sym typeface="Montserrat Light"/>
                </a:rPr>
                <a:t>Well described</a:t>
              </a:r>
              <a:endParaRPr b="0" i="0" sz="1800" u="none" cap="none" strike="noStrike">
                <a:solidFill>
                  <a:schemeClr val="dk1"/>
                </a:solidFill>
                <a:latin typeface="Montserrat Light"/>
                <a:ea typeface="Montserrat Light"/>
                <a:cs typeface="Montserrat Light"/>
                <a:sym typeface="Montserrat Light"/>
              </a:endParaRPr>
            </a:p>
          </p:txBody>
        </p:sp>
      </p:grpSp>
      <p:grpSp>
        <p:nvGrpSpPr>
          <p:cNvPr id="84" name="Google Shape;84;p5"/>
          <p:cNvGrpSpPr/>
          <p:nvPr/>
        </p:nvGrpSpPr>
        <p:grpSpPr>
          <a:xfrm>
            <a:off x="3216450" y="2719901"/>
            <a:ext cx="2662200" cy="1313224"/>
            <a:chOff x="4012470" y="2515735"/>
            <a:chExt cx="2662200" cy="1313224"/>
          </a:xfrm>
        </p:grpSpPr>
        <p:pic>
          <p:nvPicPr>
            <p:cNvPr descr="Magnifying glass outline" id="85" name="Google Shape;85;p5"/>
            <p:cNvPicPr preferRelativeResize="0"/>
            <p:nvPr/>
          </p:nvPicPr>
          <p:blipFill rotWithShape="1">
            <a:blip r:embed="rId7">
              <a:alphaModFix/>
            </a:blip>
            <a:srcRect b="0" l="0" r="0" t="0"/>
            <a:stretch/>
          </p:blipFill>
          <p:spPr>
            <a:xfrm>
              <a:off x="4201145" y="2515735"/>
              <a:ext cx="914400" cy="914400"/>
            </a:xfrm>
            <a:prstGeom prst="rect">
              <a:avLst/>
            </a:prstGeom>
            <a:noFill/>
            <a:ln>
              <a:noFill/>
            </a:ln>
          </p:spPr>
        </p:pic>
        <p:sp>
          <p:nvSpPr>
            <p:cNvPr id="86" name="Google Shape;86;p5"/>
            <p:cNvSpPr/>
            <p:nvPr/>
          </p:nvSpPr>
          <p:spPr>
            <a:xfrm>
              <a:off x="4012470" y="3367859"/>
              <a:ext cx="26622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800"/>
                <a:buFont typeface="Montserrat Light"/>
                <a:buNone/>
              </a:pPr>
              <a:r>
                <a:rPr b="0" i="0" lang="en-US" sz="1800" u="none" cap="none" strike="noStrike">
                  <a:solidFill>
                    <a:schemeClr val="dk1"/>
                  </a:solidFill>
                  <a:latin typeface="Montserrat Light"/>
                  <a:ea typeface="Montserrat Light"/>
                  <a:cs typeface="Montserrat Light"/>
                  <a:sym typeface="Montserrat Light"/>
                </a:rPr>
                <a:t>Easy to find</a:t>
              </a:r>
              <a:endParaRPr/>
            </a:p>
            <a:p>
              <a:pPr indent="0" lvl="0" marL="0" marR="0" rtl="0" algn="l">
                <a:lnSpc>
                  <a:spcPct val="150000"/>
                </a:lnSpc>
                <a:spcBef>
                  <a:spcPts val="0"/>
                </a:spcBef>
                <a:spcAft>
                  <a:spcPts val="0"/>
                </a:spcAft>
                <a:buClr>
                  <a:schemeClr val="dk1"/>
                </a:buClr>
                <a:buSzPts val="1800"/>
                <a:buFont typeface="Montserrat Light"/>
                <a:buNone/>
              </a:pPr>
              <a:r>
                <a:rPr b="0" i="0" lang="en-US" u="none" cap="none" strike="noStrike">
                  <a:solidFill>
                    <a:schemeClr val="dk1"/>
                  </a:solidFill>
                  <a:latin typeface="Montserrat Light"/>
                  <a:ea typeface="Montserrat Light"/>
                  <a:cs typeface="Montserrat Light"/>
                  <a:sym typeface="Montserrat Light"/>
                </a:rPr>
                <a:t>(for humans and machines)</a:t>
              </a:r>
              <a:endParaRPr sz="1000"/>
            </a:p>
          </p:txBody>
        </p:sp>
      </p:grpSp>
      <p:grpSp>
        <p:nvGrpSpPr>
          <p:cNvPr id="87" name="Google Shape;87;p5"/>
          <p:cNvGrpSpPr/>
          <p:nvPr/>
        </p:nvGrpSpPr>
        <p:grpSpPr>
          <a:xfrm>
            <a:off x="917673" y="4434274"/>
            <a:ext cx="1003200" cy="1292708"/>
            <a:chOff x="6745924" y="2515735"/>
            <a:chExt cx="1003200" cy="1292708"/>
          </a:xfrm>
        </p:grpSpPr>
        <p:pic>
          <p:nvPicPr>
            <p:cNvPr descr="Lock outline" id="88" name="Google Shape;88;p5"/>
            <p:cNvPicPr preferRelativeResize="0"/>
            <p:nvPr/>
          </p:nvPicPr>
          <p:blipFill rotWithShape="1">
            <a:blip r:embed="rId8">
              <a:alphaModFix/>
            </a:blip>
            <a:srcRect b="0" l="0" r="0" t="0"/>
            <a:stretch/>
          </p:blipFill>
          <p:spPr>
            <a:xfrm>
              <a:off x="6790348" y="2515735"/>
              <a:ext cx="914400" cy="914400"/>
            </a:xfrm>
            <a:prstGeom prst="rect">
              <a:avLst/>
            </a:prstGeom>
            <a:noFill/>
            <a:ln>
              <a:noFill/>
            </a:ln>
          </p:spPr>
        </p:pic>
        <p:sp>
          <p:nvSpPr>
            <p:cNvPr id="89" name="Google Shape;89;p5"/>
            <p:cNvSpPr/>
            <p:nvPr/>
          </p:nvSpPr>
          <p:spPr>
            <a:xfrm>
              <a:off x="6745924" y="3347343"/>
              <a:ext cx="10032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800"/>
                <a:buFont typeface="Montserrat Light"/>
                <a:buNone/>
              </a:pPr>
              <a:r>
                <a:rPr b="0" i="0" lang="en-US" sz="1800" u="none" cap="none" strike="noStrike">
                  <a:solidFill>
                    <a:schemeClr val="dk1"/>
                  </a:solidFill>
                  <a:latin typeface="Montserrat Light"/>
                  <a:ea typeface="Montserrat Light"/>
                  <a:cs typeface="Montserrat Light"/>
                  <a:sym typeface="Montserrat Light"/>
                </a:rPr>
                <a:t>Secure</a:t>
              </a:r>
              <a:endParaRPr b="0" i="0" sz="1800" u="none" cap="none" strike="noStrike">
                <a:solidFill>
                  <a:schemeClr val="dk1"/>
                </a:solidFill>
                <a:latin typeface="Montserrat Light"/>
                <a:ea typeface="Montserrat Light"/>
                <a:cs typeface="Montserrat Light"/>
                <a:sym typeface="Montserrat Light"/>
              </a:endParaRPr>
            </a:p>
          </p:txBody>
        </p:sp>
      </p:grpSp>
      <p:grpSp>
        <p:nvGrpSpPr>
          <p:cNvPr id="90" name="Google Shape;90;p5"/>
          <p:cNvGrpSpPr/>
          <p:nvPr/>
        </p:nvGrpSpPr>
        <p:grpSpPr>
          <a:xfrm>
            <a:off x="3308187" y="4433106"/>
            <a:ext cx="1260600" cy="1293876"/>
            <a:chOff x="8962825" y="2515735"/>
            <a:chExt cx="1260600" cy="1293876"/>
          </a:xfrm>
        </p:grpSpPr>
        <p:sp>
          <p:nvSpPr>
            <p:cNvPr id="91" name="Google Shape;91;p5"/>
            <p:cNvSpPr/>
            <p:nvPr/>
          </p:nvSpPr>
          <p:spPr>
            <a:xfrm>
              <a:off x="8962825" y="3348511"/>
              <a:ext cx="1260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800"/>
                <a:buFont typeface="Montserrat Light"/>
                <a:buNone/>
              </a:pPr>
              <a:r>
                <a:rPr b="0" i="0" lang="en-US" sz="1800" u="none" cap="none" strike="noStrike">
                  <a:solidFill>
                    <a:schemeClr val="dk1"/>
                  </a:solidFill>
                  <a:latin typeface="Montserrat Light"/>
                  <a:ea typeface="Montserrat Light"/>
                  <a:cs typeface="Montserrat Light"/>
                  <a:sym typeface="Montserrat Light"/>
                </a:rPr>
                <a:t>Reusable</a:t>
              </a:r>
              <a:endParaRPr b="0" i="0" sz="1800" u="none" cap="none" strike="noStrike">
                <a:solidFill>
                  <a:schemeClr val="dk1"/>
                </a:solidFill>
                <a:latin typeface="Montserrat Light"/>
                <a:ea typeface="Montserrat Light"/>
                <a:cs typeface="Montserrat Light"/>
                <a:sym typeface="Montserrat Light"/>
              </a:endParaRPr>
            </a:p>
          </p:txBody>
        </p:sp>
        <p:pic>
          <p:nvPicPr>
            <p:cNvPr descr="Recycle outline" id="92" name="Google Shape;92;p5"/>
            <p:cNvPicPr preferRelativeResize="0"/>
            <p:nvPr/>
          </p:nvPicPr>
          <p:blipFill rotWithShape="1">
            <a:blip r:embed="rId9">
              <a:alphaModFix/>
            </a:blip>
            <a:srcRect b="0" l="0" r="0" t="0"/>
            <a:stretch/>
          </p:blipFill>
          <p:spPr>
            <a:xfrm>
              <a:off x="9135963" y="2515735"/>
              <a:ext cx="914400" cy="9144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5a213b7483_0_413"/>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83" name="Google Shape;483;g25a213b7483_0_413"/>
          <p:cNvSpPr/>
          <p:nvPr/>
        </p:nvSpPr>
        <p:spPr>
          <a:xfrm>
            <a:off x="462888" y="1761792"/>
            <a:ext cx="11033700" cy="3431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Results are reproducible by others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dk1"/>
              </a:buClr>
              <a:buSzPts val="2400"/>
              <a:buFont typeface="Montserrat Light"/>
              <a:buChar char="-"/>
            </a:pPr>
            <a:r>
              <a:rPr lang="en-US" sz="1800">
                <a:solidFill>
                  <a:schemeClr val="dk1"/>
                </a:solidFill>
                <a:latin typeface="Montserrat Light"/>
                <a:ea typeface="Montserrat Light"/>
                <a:cs typeface="Montserrat Light"/>
                <a:sym typeface="Montserrat Light"/>
              </a:rPr>
              <a:t>Transparent and trustworthy data and science (and paper) among your peers</a:t>
            </a:r>
            <a:endParaRPr sz="1800">
              <a:solidFill>
                <a:schemeClr val="dk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Higher impact in scientific community and possibly more citations</a:t>
            </a:r>
            <a:endParaRPr sz="1800">
              <a:solidFill>
                <a:schemeClr val="lt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Integration of several data sources from different disciplines could lead to new discoveries</a:t>
            </a:r>
            <a:endParaRPr sz="1800">
              <a:solidFill>
                <a:schemeClr val="lt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New discoveries at a lower cost by reusing high quality existing data</a:t>
            </a:r>
            <a:endParaRPr sz="1800">
              <a:solidFill>
                <a:schemeClr val="lt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Less duplication of work</a:t>
            </a:r>
            <a:endParaRPr sz="1800">
              <a:solidFill>
                <a:schemeClr val="lt1"/>
              </a:solidFill>
              <a:latin typeface="Montserrat Light"/>
              <a:ea typeface="Montserrat Light"/>
              <a:cs typeface="Montserrat Light"/>
              <a:sym typeface="Montserrat Light"/>
            </a:endParaRPr>
          </a:p>
        </p:txBody>
      </p:sp>
      <p:sp>
        <p:nvSpPr>
          <p:cNvPr id="484" name="Google Shape;484;g25a213b7483_0_413"/>
          <p:cNvSpPr/>
          <p:nvPr/>
        </p:nvSpPr>
        <p:spPr>
          <a:xfrm>
            <a:off x="462888" y="907576"/>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After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5a213b7483_0_420"/>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91" name="Google Shape;491;g25a213b7483_0_420"/>
          <p:cNvSpPr/>
          <p:nvPr/>
        </p:nvSpPr>
        <p:spPr>
          <a:xfrm>
            <a:off x="462888" y="1761792"/>
            <a:ext cx="11033700" cy="3431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Results are reproducible by others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Transparent and trustworthy data and science (and paper) among your peers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dk1"/>
              </a:buClr>
              <a:buSzPts val="2400"/>
              <a:buFont typeface="Montserrat Light"/>
              <a:buChar char="-"/>
            </a:pPr>
            <a:r>
              <a:rPr lang="en-US" sz="1800">
                <a:solidFill>
                  <a:schemeClr val="dk1"/>
                </a:solidFill>
                <a:latin typeface="Montserrat Light"/>
                <a:ea typeface="Montserrat Light"/>
                <a:cs typeface="Montserrat Light"/>
                <a:sym typeface="Montserrat Light"/>
              </a:rPr>
              <a:t>Higher impact in scientific community and possibly more citations</a:t>
            </a:r>
            <a:endParaRPr sz="1800">
              <a:solidFill>
                <a:schemeClr val="dk1"/>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FFFFFF"/>
              </a:buClr>
              <a:buSzPts val="2400"/>
              <a:buFont typeface="Montserrat Light"/>
              <a:buChar char="-"/>
            </a:pPr>
            <a:r>
              <a:rPr lang="en-US" sz="1800">
                <a:solidFill>
                  <a:srgbClr val="FFFFFF"/>
                </a:solidFill>
                <a:latin typeface="Montserrat Light"/>
                <a:ea typeface="Montserrat Light"/>
                <a:cs typeface="Montserrat Light"/>
                <a:sym typeface="Montserrat Light"/>
              </a:rPr>
              <a:t>Integration of several data sources from different disciplines could lead to new discoveries</a:t>
            </a:r>
            <a:endParaRPr sz="1800">
              <a:solidFill>
                <a:srgbClr val="FFFFFF"/>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FFFFFF"/>
              </a:buClr>
              <a:buSzPts val="2400"/>
              <a:buFont typeface="Montserrat Light"/>
              <a:buChar char="-"/>
            </a:pPr>
            <a:r>
              <a:rPr lang="en-US" sz="1800">
                <a:solidFill>
                  <a:srgbClr val="FFFFFF"/>
                </a:solidFill>
                <a:latin typeface="Montserrat Light"/>
                <a:ea typeface="Montserrat Light"/>
                <a:cs typeface="Montserrat Light"/>
                <a:sym typeface="Montserrat Light"/>
              </a:rPr>
              <a:t>New discoveries at a lower cost by reusing high quality existing data</a:t>
            </a:r>
            <a:endParaRPr sz="1800">
              <a:solidFill>
                <a:srgbClr val="FFFFFF"/>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FFFFFF"/>
              </a:buClr>
              <a:buSzPts val="2400"/>
              <a:buFont typeface="Montserrat Light"/>
              <a:buChar char="-"/>
            </a:pPr>
            <a:r>
              <a:rPr lang="en-US" sz="1800">
                <a:solidFill>
                  <a:srgbClr val="FFFFFF"/>
                </a:solidFill>
                <a:latin typeface="Montserrat Light"/>
                <a:ea typeface="Montserrat Light"/>
                <a:cs typeface="Montserrat Light"/>
                <a:sym typeface="Montserrat Light"/>
              </a:rPr>
              <a:t>Less duplication of work</a:t>
            </a:r>
            <a:endParaRPr sz="1800">
              <a:solidFill>
                <a:srgbClr val="FFFFFF"/>
              </a:solidFill>
              <a:latin typeface="Montserrat Light"/>
              <a:ea typeface="Montserrat Light"/>
              <a:cs typeface="Montserrat Light"/>
              <a:sym typeface="Montserrat Light"/>
            </a:endParaRPr>
          </a:p>
        </p:txBody>
      </p:sp>
      <p:sp>
        <p:nvSpPr>
          <p:cNvPr id="492" name="Google Shape;492;g25a213b7483_0_420"/>
          <p:cNvSpPr/>
          <p:nvPr/>
        </p:nvSpPr>
        <p:spPr>
          <a:xfrm>
            <a:off x="462888" y="907576"/>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After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5a213b7483_0_427"/>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499" name="Google Shape;499;g25a213b7483_0_427"/>
          <p:cNvSpPr/>
          <p:nvPr/>
        </p:nvSpPr>
        <p:spPr>
          <a:xfrm>
            <a:off x="462888" y="1761792"/>
            <a:ext cx="11033700" cy="3431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Results are reproducible by others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Transparent and trustworthy data and science (and paper) among your peers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Higher impact in scientific community and possibly more citations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dk1"/>
              </a:buClr>
              <a:buSzPts val="2400"/>
              <a:buFont typeface="Montserrat Light"/>
              <a:buChar char="-"/>
            </a:pPr>
            <a:r>
              <a:rPr lang="en-US" sz="1800">
                <a:solidFill>
                  <a:schemeClr val="dk1"/>
                </a:solidFill>
                <a:latin typeface="Montserrat Light"/>
                <a:ea typeface="Montserrat Light"/>
                <a:cs typeface="Montserrat Light"/>
                <a:sym typeface="Montserrat Light"/>
              </a:rPr>
              <a:t>Integration of several data sources from different disciplines could lead to new discoveries</a:t>
            </a:r>
            <a:endParaRPr sz="1800">
              <a:solidFill>
                <a:schemeClr val="dk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New discoveries at a lower cost by reusing high quality existing data</a:t>
            </a:r>
            <a:endParaRPr sz="1800">
              <a:solidFill>
                <a:schemeClr val="lt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Less duplication of work</a:t>
            </a:r>
            <a:endParaRPr sz="1800">
              <a:solidFill>
                <a:schemeClr val="lt1"/>
              </a:solidFill>
              <a:latin typeface="Montserrat Light"/>
              <a:ea typeface="Montserrat Light"/>
              <a:cs typeface="Montserrat Light"/>
              <a:sym typeface="Montserrat Light"/>
            </a:endParaRPr>
          </a:p>
        </p:txBody>
      </p:sp>
      <p:sp>
        <p:nvSpPr>
          <p:cNvPr id="500" name="Google Shape;500;g25a213b7483_0_427"/>
          <p:cNvSpPr/>
          <p:nvPr/>
        </p:nvSpPr>
        <p:spPr>
          <a:xfrm>
            <a:off x="462888" y="907576"/>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After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5a213b7483_0_441"/>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507" name="Google Shape;507;g25a213b7483_0_441"/>
          <p:cNvSpPr/>
          <p:nvPr/>
        </p:nvSpPr>
        <p:spPr>
          <a:xfrm>
            <a:off x="462888" y="1761792"/>
            <a:ext cx="11033700" cy="3431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Results are reproducible by others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Transparent and trustworthy data and science (and paper) among your peers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Higher impact in scientific community and possibly more citations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Integration of several data sources from different disciplines could lead to new discoveries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dk1"/>
              </a:buClr>
              <a:buSzPts val="2400"/>
              <a:buFont typeface="Montserrat Light"/>
              <a:buChar char="-"/>
            </a:pPr>
            <a:r>
              <a:rPr lang="en-US" sz="1800">
                <a:solidFill>
                  <a:schemeClr val="dk1"/>
                </a:solidFill>
                <a:latin typeface="Montserrat Light"/>
                <a:ea typeface="Montserrat Light"/>
                <a:cs typeface="Montserrat Light"/>
                <a:sym typeface="Montserrat Light"/>
              </a:rPr>
              <a:t>New discoveries at a lower cost by reusing high quality existing data</a:t>
            </a:r>
            <a:endParaRPr sz="1800">
              <a:solidFill>
                <a:schemeClr val="dk1"/>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lt1"/>
              </a:buClr>
              <a:buSzPts val="2400"/>
              <a:buFont typeface="Montserrat Light"/>
              <a:buChar char="-"/>
            </a:pPr>
            <a:r>
              <a:rPr lang="en-US" sz="1800">
                <a:solidFill>
                  <a:schemeClr val="lt1"/>
                </a:solidFill>
                <a:latin typeface="Montserrat Light"/>
                <a:ea typeface="Montserrat Light"/>
                <a:cs typeface="Montserrat Light"/>
                <a:sym typeface="Montserrat Light"/>
              </a:rPr>
              <a:t>Less duplication of work</a:t>
            </a:r>
            <a:endParaRPr sz="1800">
              <a:solidFill>
                <a:schemeClr val="lt1"/>
              </a:solidFill>
              <a:latin typeface="Montserrat Light"/>
              <a:ea typeface="Montserrat Light"/>
              <a:cs typeface="Montserrat Light"/>
              <a:sym typeface="Montserrat Light"/>
            </a:endParaRPr>
          </a:p>
        </p:txBody>
      </p:sp>
      <p:sp>
        <p:nvSpPr>
          <p:cNvPr id="508" name="Google Shape;508;g25a213b7483_0_441"/>
          <p:cNvSpPr/>
          <p:nvPr/>
        </p:nvSpPr>
        <p:spPr>
          <a:xfrm>
            <a:off x="462888" y="907576"/>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After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5a213b7483_0_434"/>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Benefits of good RDM (or FAIR data)</a:t>
            </a:r>
            <a:endParaRPr sz="2800">
              <a:solidFill>
                <a:schemeClr val="dk1"/>
              </a:solidFill>
              <a:latin typeface="Montserrat Light"/>
              <a:ea typeface="Montserrat Light"/>
              <a:cs typeface="Montserrat Light"/>
              <a:sym typeface="Montserrat Light"/>
            </a:endParaRPr>
          </a:p>
        </p:txBody>
      </p:sp>
      <p:sp>
        <p:nvSpPr>
          <p:cNvPr id="515" name="Google Shape;515;g25a213b7483_0_434"/>
          <p:cNvSpPr/>
          <p:nvPr/>
        </p:nvSpPr>
        <p:spPr>
          <a:xfrm>
            <a:off x="462888" y="1761792"/>
            <a:ext cx="11033700" cy="3431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Results are reproducible by others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Transparent and trustworthy data and science (and paper) among your peers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Higher impact in scientific community and possibly more citations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Integration of several data sources from different disciplines could lead to new discoveries</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rgbClr val="D8D8D8"/>
              </a:buClr>
              <a:buSzPts val="2400"/>
              <a:buFont typeface="Montserrat Light"/>
              <a:buChar char="-"/>
            </a:pPr>
            <a:r>
              <a:rPr lang="en-US" sz="1800">
                <a:solidFill>
                  <a:srgbClr val="D8D8D8"/>
                </a:solidFill>
                <a:latin typeface="Montserrat Light"/>
                <a:ea typeface="Montserrat Light"/>
                <a:cs typeface="Montserrat Light"/>
                <a:sym typeface="Montserrat Light"/>
              </a:rPr>
              <a:t>New discoveries at a lower cost by reusing high quality existing data</a:t>
            </a:r>
            <a:endParaRPr sz="1800">
              <a:solidFill>
                <a:srgbClr val="D8D8D8"/>
              </a:solidFill>
              <a:latin typeface="Montserrat Light"/>
              <a:ea typeface="Montserrat Light"/>
              <a:cs typeface="Montserrat Light"/>
              <a:sym typeface="Montserrat Light"/>
            </a:endParaRPr>
          </a:p>
          <a:p>
            <a:pPr indent="-342900" lvl="0" marL="342900" marR="0" rtl="0" algn="l">
              <a:spcBef>
                <a:spcPts val="600"/>
              </a:spcBef>
              <a:spcAft>
                <a:spcPts val="0"/>
              </a:spcAft>
              <a:buClr>
                <a:schemeClr val="dk1"/>
              </a:buClr>
              <a:buSzPts val="2400"/>
              <a:buFont typeface="Montserrat Light"/>
              <a:buChar char="-"/>
            </a:pPr>
            <a:r>
              <a:rPr lang="en-US" sz="1800">
                <a:solidFill>
                  <a:schemeClr val="dk1"/>
                </a:solidFill>
                <a:latin typeface="Montserrat Light"/>
                <a:ea typeface="Montserrat Light"/>
                <a:cs typeface="Montserrat Light"/>
                <a:sym typeface="Montserrat Light"/>
              </a:rPr>
              <a:t>Less duplication of work</a:t>
            </a:r>
            <a:endParaRPr sz="1800">
              <a:solidFill>
                <a:schemeClr val="dk1"/>
              </a:solidFill>
              <a:latin typeface="Montserrat Light"/>
              <a:ea typeface="Montserrat Light"/>
              <a:cs typeface="Montserrat Light"/>
              <a:sym typeface="Montserrat Light"/>
            </a:endParaRPr>
          </a:p>
        </p:txBody>
      </p:sp>
      <p:sp>
        <p:nvSpPr>
          <p:cNvPr id="516" name="Google Shape;516;g25a213b7483_0_434"/>
          <p:cNvSpPr/>
          <p:nvPr/>
        </p:nvSpPr>
        <p:spPr>
          <a:xfrm>
            <a:off x="462888" y="907576"/>
            <a:ext cx="9737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7F7F7F"/>
                </a:solidFill>
                <a:latin typeface="Montserrat Light"/>
                <a:ea typeface="Montserrat Light"/>
                <a:cs typeface="Montserrat Light"/>
                <a:sym typeface="Montserrat Light"/>
              </a:rPr>
              <a:t>After the project</a:t>
            </a:r>
            <a:endParaRPr sz="1900">
              <a:solidFill>
                <a:srgbClr val="7F7F7F"/>
              </a:solidFill>
              <a:latin typeface="Montserrat Light"/>
              <a:ea typeface="Montserrat Light"/>
              <a:cs typeface="Montserrat Light"/>
              <a:sym typeface="Montserrat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5"/>
          <p:cNvSpPr/>
          <p:nvPr/>
        </p:nvSpPr>
        <p:spPr>
          <a:xfrm>
            <a:off x="415807" y="434622"/>
            <a:ext cx="11392987" cy="9540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dk1"/>
                </a:solidFill>
                <a:latin typeface="Montserrat Light"/>
                <a:ea typeface="Montserrat Light"/>
                <a:cs typeface="Montserrat Light"/>
                <a:sym typeface="Montserrat Light"/>
              </a:rPr>
              <a:t>How to approach RDM starting with “the end” (FAIR metadata) in mind</a:t>
            </a:r>
            <a:endParaRPr sz="1300">
              <a:solidFill>
                <a:schemeClr val="dk1"/>
              </a:solidFill>
              <a:latin typeface="Montserrat Light"/>
              <a:ea typeface="Montserrat Light"/>
              <a:cs typeface="Montserrat Light"/>
              <a:sym typeface="Montserrat Light"/>
            </a:endParaRPr>
          </a:p>
        </p:txBody>
      </p:sp>
      <p:sp>
        <p:nvSpPr>
          <p:cNvPr id="523" name="Google Shape;523;p35"/>
          <p:cNvSpPr/>
          <p:nvPr/>
        </p:nvSpPr>
        <p:spPr>
          <a:xfrm>
            <a:off x="415807" y="1887958"/>
            <a:ext cx="7497270" cy="224676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262626"/>
              </a:buClr>
              <a:buSzPts val="2000"/>
              <a:buFont typeface="Montserrat Light"/>
              <a:buAutoNum type="arabicPeriod"/>
            </a:pPr>
            <a:r>
              <a:rPr lang="en-US" sz="2000">
                <a:solidFill>
                  <a:srgbClr val="262626"/>
                </a:solidFill>
                <a:latin typeface="Montserrat Light"/>
                <a:ea typeface="Montserrat Light"/>
                <a:cs typeface="Montserrat Light"/>
                <a:sym typeface="Montserrat Light"/>
              </a:rPr>
              <a:t>Choose the right repositories for your data</a:t>
            </a:r>
            <a:endParaRPr sz="1800">
              <a:solidFill>
                <a:schemeClr val="dk1"/>
              </a:solidFill>
              <a:latin typeface="Montserrat Light"/>
              <a:ea typeface="Montserrat Light"/>
              <a:cs typeface="Montserrat Light"/>
              <a:sym typeface="Montserrat Light"/>
            </a:endParaRPr>
          </a:p>
          <a:p>
            <a:pPr indent="-330200" lvl="0" marL="457200" marR="0" rtl="0" algn="l">
              <a:spcBef>
                <a:spcPts val="1200"/>
              </a:spcBef>
              <a:spcAft>
                <a:spcPts val="0"/>
              </a:spcAft>
              <a:buClr>
                <a:schemeClr val="dk1"/>
              </a:buClr>
              <a:buSzPts val="2000"/>
              <a:buFont typeface="Montserrat Light"/>
              <a:buNone/>
            </a:pPr>
            <a:r>
              <a:t/>
            </a:r>
            <a:endParaRPr sz="2000">
              <a:solidFill>
                <a:srgbClr val="262626"/>
              </a:solidFill>
              <a:latin typeface="Montserrat Light"/>
              <a:ea typeface="Montserrat Light"/>
              <a:cs typeface="Montserrat Light"/>
              <a:sym typeface="Montserrat Light"/>
            </a:endParaRPr>
          </a:p>
          <a:p>
            <a:pPr indent="-457200" lvl="0" marL="457200" marR="0" rtl="0" algn="l">
              <a:spcBef>
                <a:spcPts val="1200"/>
              </a:spcBef>
              <a:spcAft>
                <a:spcPts val="0"/>
              </a:spcAft>
              <a:buClr>
                <a:srgbClr val="262626"/>
              </a:buClr>
              <a:buSzPts val="2000"/>
              <a:buFont typeface="Montserrat Light"/>
              <a:buAutoNum type="arabicPeriod"/>
            </a:pPr>
            <a:r>
              <a:rPr lang="en-US" sz="2000">
                <a:solidFill>
                  <a:srgbClr val="262626"/>
                </a:solidFill>
                <a:latin typeface="Montserrat Light"/>
                <a:ea typeface="Montserrat Light"/>
                <a:cs typeface="Montserrat Light"/>
                <a:sym typeface="Montserrat Light"/>
              </a:rPr>
              <a:t>Learn the requirements of the selected repositories</a:t>
            </a:r>
            <a:endParaRPr sz="1800">
              <a:solidFill>
                <a:schemeClr val="dk1"/>
              </a:solidFill>
              <a:latin typeface="Montserrat Light"/>
              <a:ea typeface="Montserrat Light"/>
              <a:cs typeface="Montserrat Light"/>
              <a:sym typeface="Montserrat Light"/>
            </a:endParaRPr>
          </a:p>
          <a:p>
            <a:pPr indent="-330200" lvl="0" marL="457200" marR="0" rtl="0" algn="l">
              <a:spcBef>
                <a:spcPts val="1200"/>
              </a:spcBef>
              <a:spcAft>
                <a:spcPts val="0"/>
              </a:spcAft>
              <a:buClr>
                <a:schemeClr val="dk1"/>
              </a:buClr>
              <a:buSzPts val="2000"/>
              <a:buFont typeface="Montserrat Light"/>
              <a:buNone/>
            </a:pPr>
            <a:r>
              <a:t/>
            </a:r>
            <a:endParaRPr sz="2000">
              <a:solidFill>
                <a:srgbClr val="262626"/>
              </a:solidFill>
              <a:latin typeface="Montserrat Light"/>
              <a:ea typeface="Montserrat Light"/>
              <a:cs typeface="Montserrat Light"/>
              <a:sym typeface="Montserrat Light"/>
            </a:endParaRPr>
          </a:p>
          <a:p>
            <a:pPr indent="-457200" lvl="0" marL="457200" marR="0" rtl="0" algn="l">
              <a:spcBef>
                <a:spcPts val="1200"/>
              </a:spcBef>
              <a:spcAft>
                <a:spcPts val="0"/>
              </a:spcAft>
              <a:buClr>
                <a:srgbClr val="262626"/>
              </a:buClr>
              <a:buSzPts val="2000"/>
              <a:buFont typeface="Montserrat Light"/>
              <a:buAutoNum type="arabicPeriod"/>
            </a:pPr>
            <a:r>
              <a:rPr lang="en-US" sz="2000">
                <a:solidFill>
                  <a:srgbClr val="262626"/>
                </a:solidFill>
                <a:latin typeface="Montserrat Light"/>
                <a:ea typeface="Montserrat Light"/>
                <a:cs typeface="Montserrat Light"/>
                <a:sym typeface="Montserrat Light"/>
              </a:rPr>
              <a:t>Start writing and applying your DMP document</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6"/>
          <p:cNvSpPr/>
          <p:nvPr/>
        </p:nvSpPr>
        <p:spPr>
          <a:xfrm>
            <a:off x="431799" y="385500"/>
            <a:ext cx="90043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22A35"/>
                </a:solidFill>
                <a:latin typeface="Montserrat Light"/>
                <a:ea typeface="Montserrat Light"/>
                <a:cs typeface="Montserrat Light"/>
                <a:sym typeface="Montserrat Light"/>
              </a:rPr>
              <a:t>How to choose the right repositories for your data</a:t>
            </a:r>
            <a:endParaRPr sz="1800">
              <a:solidFill>
                <a:schemeClr val="dk1"/>
              </a:solidFill>
              <a:latin typeface="Montserrat Light"/>
              <a:ea typeface="Montserrat Light"/>
              <a:cs typeface="Montserrat Light"/>
              <a:sym typeface="Montserrat Light"/>
            </a:endParaRPr>
          </a:p>
        </p:txBody>
      </p:sp>
      <p:pic>
        <p:nvPicPr>
          <p:cNvPr descr="Scales of justice outline" id="529" name="Google Shape;529;p36"/>
          <p:cNvPicPr preferRelativeResize="0"/>
          <p:nvPr/>
        </p:nvPicPr>
        <p:blipFill rotWithShape="1">
          <a:blip r:embed="rId3">
            <a:alphaModFix/>
          </a:blip>
          <a:srcRect b="0" l="0" r="0" t="0"/>
          <a:stretch/>
        </p:blipFill>
        <p:spPr>
          <a:xfrm>
            <a:off x="1439865" y="2363678"/>
            <a:ext cx="914400" cy="914400"/>
          </a:xfrm>
          <a:prstGeom prst="rect">
            <a:avLst/>
          </a:prstGeom>
          <a:noFill/>
          <a:ln>
            <a:noFill/>
          </a:ln>
        </p:spPr>
      </p:pic>
      <p:pic>
        <p:nvPicPr>
          <p:cNvPr descr="Contract outline" id="530" name="Google Shape;530;p36"/>
          <p:cNvPicPr preferRelativeResize="0"/>
          <p:nvPr/>
        </p:nvPicPr>
        <p:blipFill rotWithShape="1">
          <a:blip r:embed="rId4">
            <a:alphaModFix/>
          </a:blip>
          <a:srcRect b="0" l="0" r="0" t="0"/>
          <a:stretch/>
        </p:blipFill>
        <p:spPr>
          <a:xfrm>
            <a:off x="1439865" y="4920952"/>
            <a:ext cx="914400" cy="914400"/>
          </a:xfrm>
          <a:prstGeom prst="rect">
            <a:avLst/>
          </a:prstGeom>
          <a:noFill/>
          <a:ln>
            <a:noFill/>
          </a:ln>
        </p:spPr>
      </p:pic>
      <p:pic>
        <p:nvPicPr>
          <p:cNvPr descr="Briefcase outline" id="531" name="Google Shape;531;p36"/>
          <p:cNvPicPr preferRelativeResize="0"/>
          <p:nvPr/>
        </p:nvPicPr>
        <p:blipFill rotWithShape="1">
          <a:blip r:embed="rId5">
            <a:alphaModFix/>
          </a:blip>
          <a:srcRect b="0" l="0" r="0" t="0"/>
          <a:stretch/>
        </p:blipFill>
        <p:spPr>
          <a:xfrm>
            <a:off x="4071130" y="3319150"/>
            <a:ext cx="914400" cy="914400"/>
          </a:xfrm>
          <a:prstGeom prst="rect">
            <a:avLst/>
          </a:prstGeom>
          <a:noFill/>
          <a:ln>
            <a:noFill/>
          </a:ln>
        </p:spPr>
      </p:pic>
      <p:pic>
        <p:nvPicPr>
          <p:cNvPr descr="Key outline" id="532" name="Google Shape;532;p36"/>
          <p:cNvPicPr preferRelativeResize="0"/>
          <p:nvPr/>
        </p:nvPicPr>
        <p:blipFill rotWithShape="1">
          <a:blip r:embed="rId6">
            <a:alphaModFix/>
          </a:blip>
          <a:srcRect b="0" l="0" r="0" t="0"/>
          <a:stretch/>
        </p:blipFill>
        <p:spPr>
          <a:xfrm>
            <a:off x="6723465" y="3319150"/>
            <a:ext cx="914400" cy="914400"/>
          </a:xfrm>
          <a:prstGeom prst="rect">
            <a:avLst/>
          </a:prstGeom>
          <a:noFill/>
          <a:ln>
            <a:noFill/>
          </a:ln>
        </p:spPr>
      </p:pic>
      <p:pic>
        <p:nvPicPr>
          <p:cNvPr descr="Bullseye outline" id="533" name="Google Shape;533;p36"/>
          <p:cNvPicPr preferRelativeResize="0"/>
          <p:nvPr/>
        </p:nvPicPr>
        <p:blipFill rotWithShape="1">
          <a:blip r:embed="rId7">
            <a:alphaModFix/>
          </a:blip>
          <a:srcRect b="0" l="0" r="0" t="0"/>
          <a:stretch/>
        </p:blipFill>
        <p:spPr>
          <a:xfrm>
            <a:off x="9375799" y="3319150"/>
            <a:ext cx="914400" cy="914400"/>
          </a:xfrm>
          <a:prstGeom prst="rect">
            <a:avLst/>
          </a:prstGeom>
          <a:noFill/>
          <a:ln>
            <a:noFill/>
          </a:ln>
        </p:spPr>
      </p:pic>
      <p:sp>
        <p:nvSpPr>
          <p:cNvPr id="534" name="Google Shape;534;p36"/>
          <p:cNvSpPr/>
          <p:nvPr/>
        </p:nvSpPr>
        <p:spPr>
          <a:xfrm>
            <a:off x="1176858" y="1717347"/>
            <a:ext cx="18813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Montserrat Light"/>
                <a:ea typeface="Montserrat Light"/>
                <a:cs typeface="Montserrat Light"/>
                <a:sym typeface="Montserrat Light"/>
              </a:rPr>
              <a:t>1. Ethical and legal issues</a:t>
            </a:r>
            <a:endParaRPr sz="1800">
              <a:solidFill>
                <a:srgbClr val="262626"/>
              </a:solidFill>
              <a:latin typeface="Montserrat Light"/>
              <a:ea typeface="Montserrat Light"/>
              <a:cs typeface="Montserrat Light"/>
              <a:sym typeface="Montserrat Light"/>
            </a:endParaRPr>
          </a:p>
        </p:txBody>
      </p:sp>
      <p:sp>
        <p:nvSpPr>
          <p:cNvPr id="535" name="Google Shape;535;p36"/>
          <p:cNvSpPr/>
          <p:nvPr/>
        </p:nvSpPr>
        <p:spPr>
          <a:xfrm>
            <a:off x="911424" y="4233549"/>
            <a:ext cx="23970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Montserrat Light"/>
                <a:ea typeface="Montserrat Light"/>
                <a:cs typeface="Montserrat Light"/>
                <a:sym typeface="Montserrat Light"/>
              </a:rPr>
              <a:t>2. Data availability requirements</a:t>
            </a:r>
            <a:endParaRPr sz="1800">
              <a:solidFill>
                <a:srgbClr val="262626"/>
              </a:solidFill>
              <a:latin typeface="Montserrat Light"/>
              <a:ea typeface="Montserrat Light"/>
              <a:cs typeface="Montserrat Light"/>
              <a:sym typeface="Montserrat Light"/>
            </a:endParaRPr>
          </a:p>
        </p:txBody>
      </p:sp>
      <p:sp>
        <p:nvSpPr>
          <p:cNvPr id="536" name="Google Shape;536;p36"/>
          <p:cNvSpPr/>
          <p:nvPr/>
        </p:nvSpPr>
        <p:spPr>
          <a:xfrm>
            <a:off x="3689494" y="2635145"/>
            <a:ext cx="21195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Montserrat Light"/>
                <a:ea typeface="Montserrat Light"/>
                <a:cs typeface="Montserrat Light"/>
                <a:sym typeface="Montserrat Light"/>
              </a:rPr>
              <a:t>3. Consultation with experts</a:t>
            </a:r>
            <a:endParaRPr sz="1800">
              <a:solidFill>
                <a:srgbClr val="262626"/>
              </a:solidFill>
              <a:latin typeface="Montserrat Light"/>
              <a:ea typeface="Montserrat Light"/>
              <a:cs typeface="Montserrat Light"/>
              <a:sym typeface="Montserrat Light"/>
            </a:endParaRPr>
          </a:p>
        </p:txBody>
      </p:sp>
      <p:sp>
        <p:nvSpPr>
          <p:cNvPr id="537" name="Google Shape;537;p36"/>
          <p:cNvSpPr/>
          <p:nvPr/>
        </p:nvSpPr>
        <p:spPr>
          <a:xfrm>
            <a:off x="5960789" y="2622847"/>
            <a:ext cx="30711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Montserrat Light"/>
                <a:ea typeface="Montserrat Light"/>
                <a:cs typeface="Montserrat Light"/>
                <a:sym typeface="Montserrat Light"/>
              </a:rPr>
              <a:t>4. Access restrictions and/or reuse limitations </a:t>
            </a:r>
            <a:endParaRPr sz="1800">
              <a:solidFill>
                <a:srgbClr val="262626"/>
              </a:solidFill>
              <a:latin typeface="Montserrat Light"/>
              <a:ea typeface="Montserrat Light"/>
              <a:cs typeface="Montserrat Light"/>
              <a:sym typeface="Montserrat Light"/>
            </a:endParaRPr>
          </a:p>
        </p:txBody>
      </p:sp>
      <p:sp>
        <p:nvSpPr>
          <p:cNvPr id="538" name="Google Shape;538;p36"/>
          <p:cNvSpPr/>
          <p:nvPr/>
        </p:nvSpPr>
        <p:spPr>
          <a:xfrm>
            <a:off x="9031792" y="2596733"/>
            <a:ext cx="22752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Montserrat Light"/>
                <a:ea typeface="Montserrat Light"/>
                <a:cs typeface="Montserrat Light"/>
                <a:sym typeface="Montserrat Light"/>
              </a:rPr>
              <a:t>5. Appropriate repositories</a:t>
            </a:r>
            <a:endParaRPr sz="1800">
              <a:solidFill>
                <a:srgbClr val="262626"/>
              </a:solidFill>
              <a:latin typeface="Montserrat Light"/>
              <a:ea typeface="Montserrat Light"/>
              <a:cs typeface="Montserrat Light"/>
              <a:sym typeface="Montserrat Light"/>
            </a:endParaRPr>
          </a:p>
        </p:txBody>
      </p:sp>
      <p:cxnSp>
        <p:nvCxnSpPr>
          <p:cNvPr id="539" name="Google Shape;539;p36"/>
          <p:cNvCxnSpPr>
            <a:stCxn id="530" idx="3"/>
            <a:endCxn id="531" idx="1"/>
          </p:cNvCxnSpPr>
          <p:nvPr/>
        </p:nvCxnSpPr>
        <p:spPr>
          <a:xfrm flipH="1" rot="10800000">
            <a:off x="2354265" y="3776452"/>
            <a:ext cx="1716900" cy="1601700"/>
          </a:xfrm>
          <a:prstGeom prst="straightConnector1">
            <a:avLst/>
          </a:prstGeom>
          <a:solidFill>
            <a:schemeClr val="accent1"/>
          </a:solidFill>
          <a:ln cap="flat" cmpd="sng" w="9525">
            <a:solidFill>
              <a:srgbClr val="222A35"/>
            </a:solidFill>
            <a:prstDash val="solid"/>
            <a:round/>
            <a:headEnd len="sm" w="sm" type="none"/>
            <a:tailEnd len="med" w="med" type="triangle"/>
          </a:ln>
        </p:spPr>
      </p:cxnSp>
      <p:cxnSp>
        <p:nvCxnSpPr>
          <p:cNvPr id="540" name="Google Shape;540;p36"/>
          <p:cNvCxnSpPr>
            <a:stCxn id="529" idx="3"/>
            <a:endCxn id="531" idx="1"/>
          </p:cNvCxnSpPr>
          <p:nvPr/>
        </p:nvCxnSpPr>
        <p:spPr>
          <a:xfrm>
            <a:off x="2354265" y="2820878"/>
            <a:ext cx="1716900" cy="955500"/>
          </a:xfrm>
          <a:prstGeom prst="straightConnector1">
            <a:avLst/>
          </a:prstGeom>
          <a:solidFill>
            <a:schemeClr val="accent1"/>
          </a:solidFill>
          <a:ln cap="flat" cmpd="sng" w="9525">
            <a:solidFill>
              <a:srgbClr val="222A35"/>
            </a:solidFill>
            <a:prstDash val="solid"/>
            <a:round/>
            <a:headEnd len="sm" w="sm" type="none"/>
            <a:tailEnd len="med" w="med" type="triangle"/>
          </a:ln>
        </p:spPr>
      </p:cxnSp>
      <p:cxnSp>
        <p:nvCxnSpPr>
          <p:cNvPr id="541" name="Google Shape;541;p36"/>
          <p:cNvCxnSpPr>
            <a:stCxn id="531" idx="3"/>
            <a:endCxn id="532" idx="1"/>
          </p:cNvCxnSpPr>
          <p:nvPr/>
        </p:nvCxnSpPr>
        <p:spPr>
          <a:xfrm>
            <a:off x="4985530" y="3776350"/>
            <a:ext cx="1737900" cy="0"/>
          </a:xfrm>
          <a:prstGeom prst="straightConnector1">
            <a:avLst/>
          </a:prstGeom>
          <a:solidFill>
            <a:schemeClr val="accent1"/>
          </a:solidFill>
          <a:ln cap="flat" cmpd="sng" w="9525">
            <a:solidFill>
              <a:srgbClr val="222A35"/>
            </a:solidFill>
            <a:prstDash val="solid"/>
            <a:round/>
            <a:headEnd len="sm" w="sm" type="none"/>
            <a:tailEnd len="med" w="med" type="triangle"/>
          </a:ln>
        </p:spPr>
      </p:cxnSp>
      <p:cxnSp>
        <p:nvCxnSpPr>
          <p:cNvPr id="542" name="Google Shape;542;p36"/>
          <p:cNvCxnSpPr>
            <a:stCxn id="532" idx="3"/>
            <a:endCxn id="533" idx="1"/>
          </p:cNvCxnSpPr>
          <p:nvPr/>
        </p:nvCxnSpPr>
        <p:spPr>
          <a:xfrm>
            <a:off x="7637865" y="3776350"/>
            <a:ext cx="1737900" cy="0"/>
          </a:xfrm>
          <a:prstGeom prst="straightConnector1">
            <a:avLst/>
          </a:prstGeom>
          <a:solidFill>
            <a:schemeClr val="accent1"/>
          </a:solidFill>
          <a:ln cap="flat" cmpd="sng" w="9525">
            <a:solidFill>
              <a:srgbClr val="222A35"/>
            </a:solidFill>
            <a:prstDash val="solid"/>
            <a:round/>
            <a:headEnd len="sm" w="sm"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7"/>
          <p:cNvSpPr/>
          <p:nvPr/>
        </p:nvSpPr>
        <p:spPr>
          <a:xfrm>
            <a:off x="431799" y="385500"/>
            <a:ext cx="930254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22A35"/>
                </a:solidFill>
                <a:latin typeface="Montserrat Light"/>
                <a:ea typeface="Montserrat Light"/>
                <a:cs typeface="Montserrat Light"/>
                <a:sym typeface="Montserrat Light"/>
              </a:rPr>
              <a:t>Learn the requirements of the selected repositories</a:t>
            </a:r>
            <a:endParaRPr sz="1800">
              <a:solidFill>
                <a:schemeClr val="dk1"/>
              </a:solidFill>
              <a:latin typeface="Montserrat Light"/>
              <a:ea typeface="Montserrat Light"/>
              <a:cs typeface="Montserrat Light"/>
              <a:sym typeface="Montserrat Light"/>
            </a:endParaRPr>
          </a:p>
        </p:txBody>
      </p:sp>
      <p:pic>
        <p:nvPicPr>
          <p:cNvPr descr="Key outline" id="548" name="Google Shape;548;p37"/>
          <p:cNvPicPr preferRelativeResize="0"/>
          <p:nvPr/>
        </p:nvPicPr>
        <p:blipFill rotWithShape="1">
          <a:blip r:embed="rId3">
            <a:alphaModFix/>
          </a:blip>
          <a:srcRect b="0" l="0" r="0" t="0"/>
          <a:stretch/>
        </p:blipFill>
        <p:spPr>
          <a:xfrm>
            <a:off x="1444601" y="2456656"/>
            <a:ext cx="914400" cy="914400"/>
          </a:xfrm>
          <a:prstGeom prst="rect">
            <a:avLst/>
          </a:prstGeom>
          <a:noFill/>
          <a:ln>
            <a:noFill/>
          </a:ln>
        </p:spPr>
      </p:pic>
      <p:sp>
        <p:nvSpPr>
          <p:cNvPr id="549" name="Google Shape;549;p37"/>
          <p:cNvSpPr/>
          <p:nvPr/>
        </p:nvSpPr>
        <p:spPr>
          <a:xfrm>
            <a:off x="681926" y="1849803"/>
            <a:ext cx="24399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Montserrat Light"/>
                <a:ea typeface="Montserrat Light"/>
                <a:cs typeface="Montserrat Light"/>
                <a:sym typeface="Montserrat Light"/>
              </a:rPr>
              <a:t>1. Data policies</a:t>
            </a:r>
            <a:endParaRPr sz="1800">
              <a:solidFill>
                <a:srgbClr val="262626"/>
              </a:solidFill>
              <a:latin typeface="Montserrat Light"/>
              <a:ea typeface="Montserrat Light"/>
              <a:cs typeface="Montserrat Light"/>
              <a:sym typeface="Montserrat Light"/>
            </a:endParaRPr>
          </a:p>
        </p:txBody>
      </p:sp>
      <p:sp>
        <p:nvSpPr>
          <p:cNvPr id="550" name="Google Shape;550;p37"/>
          <p:cNvSpPr/>
          <p:nvPr/>
        </p:nvSpPr>
        <p:spPr>
          <a:xfrm>
            <a:off x="3766542" y="1849803"/>
            <a:ext cx="16023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Montserrat Light"/>
                <a:ea typeface="Montserrat Light"/>
                <a:cs typeface="Montserrat Light"/>
                <a:sym typeface="Montserrat Light"/>
              </a:rPr>
              <a:t>2. File formats</a:t>
            </a:r>
            <a:endParaRPr sz="1800">
              <a:solidFill>
                <a:srgbClr val="262626"/>
              </a:solidFill>
              <a:latin typeface="Montserrat Light"/>
              <a:ea typeface="Montserrat Light"/>
              <a:cs typeface="Montserrat Light"/>
              <a:sym typeface="Montserrat Light"/>
            </a:endParaRPr>
          </a:p>
        </p:txBody>
      </p:sp>
      <p:pic>
        <p:nvPicPr>
          <p:cNvPr descr="Folder Search outline" id="551" name="Google Shape;551;p37"/>
          <p:cNvPicPr preferRelativeResize="0"/>
          <p:nvPr/>
        </p:nvPicPr>
        <p:blipFill rotWithShape="1">
          <a:blip r:embed="rId4">
            <a:alphaModFix/>
          </a:blip>
          <a:srcRect b="0" l="0" r="0" t="0"/>
          <a:stretch/>
        </p:blipFill>
        <p:spPr>
          <a:xfrm>
            <a:off x="4110548" y="2456656"/>
            <a:ext cx="914400" cy="914400"/>
          </a:xfrm>
          <a:prstGeom prst="rect">
            <a:avLst/>
          </a:prstGeom>
          <a:noFill/>
          <a:ln>
            <a:noFill/>
          </a:ln>
        </p:spPr>
      </p:pic>
      <p:sp>
        <p:nvSpPr>
          <p:cNvPr id="552" name="Google Shape;552;p37"/>
          <p:cNvSpPr/>
          <p:nvPr/>
        </p:nvSpPr>
        <p:spPr>
          <a:xfrm>
            <a:off x="6013821" y="1849803"/>
            <a:ext cx="1602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Montserrat Light"/>
                <a:ea typeface="Montserrat Light"/>
                <a:cs typeface="Montserrat Light"/>
                <a:sym typeface="Montserrat Light"/>
              </a:rPr>
              <a:t>3. Costs</a:t>
            </a:r>
            <a:endParaRPr sz="1800">
              <a:solidFill>
                <a:srgbClr val="262626"/>
              </a:solidFill>
              <a:latin typeface="Montserrat Light"/>
              <a:ea typeface="Montserrat Light"/>
              <a:cs typeface="Montserrat Light"/>
              <a:sym typeface="Montserrat Light"/>
            </a:endParaRPr>
          </a:p>
        </p:txBody>
      </p:sp>
      <p:pic>
        <p:nvPicPr>
          <p:cNvPr descr="Euro outline" id="553" name="Google Shape;553;p37"/>
          <p:cNvPicPr preferRelativeResize="0"/>
          <p:nvPr/>
        </p:nvPicPr>
        <p:blipFill rotWithShape="1">
          <a:blip r:embed="rId5">
            <a:alphaModFix/>
          </a:blip>
          <a:srcRect b="0" l="0" r="0" t="0"/>
          <a:stretch/>
        </p:blipFill>
        <p:spPr>
          <a:xfrm>
            <a:off x="6357827" y="2456656"/>
            <a:ext cx="914400" cy="914400"/>
          </a:xfrm>
          <a:prstGeom prst="rect">
            <a:avLst/>
          </a:prstGeom>
          <a:noFill/>
          <a:ln>
            <a:noFill/>
          </a:ln>
        </p:spPr>
      </p:pic>
      <p:sp>
        <p:nvSpPr>
          <p:cNvPr id="554" name="Google Shape;554;p37"/>
          <p:cNvSpPr/>
          <p:nvPr/>
        </p:nvSpPr>
        <p:spPr>
          <a:xfrm>
            <a:off x="8261100" y="1711304"/>
            <a:ext cx="29475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Montserrat Light"/>
                <a:ea typeface="Montserrat Light"/>
                <a:cs typeface="Montserrat Light"/>
                <a:sym typeface="Montserrat Light"/>
              </a:rPr>
              <a:t>4. Documentation &amp; metadata requirements</a:t>
            </a:r>
            <a:endParaRPr sz="1800">
              <a:solidFill>
                <a:srgbClr val="262626"/>
              </a:solidFill>
              <a:latin typeface="Montserrat Light"/>
              <a:ea typeface="Montserrat Light"/>
              <a:cs typeface="Montserrat Light"/>
              <a:sym typeface="Montserrat Light"/>
            </a:endParaRPr>
          </a:p>
        </p:txBody>
      </p:sp>
      <p:pic>
        <p:nvPicPr>
          <p:cNvPr descr="Document outline" id="555" name="Google Shape;555;p37"/>
          <p:cNvPicPr preferRelativeResize="0"/>
          <p:nvPr/>
        </p:nvPicPr>
        <p:blipFill rotWithShape="1">
          <a:blip r:embed="rId6">
            <a:alphaModFix/>
          </a:blip>
          <a:srcRect b="0" l="0" r="0" t="0"/>
          <a:stretch/>
        </p:blipFill>
        <p:spPr>
          <a:xfrm>
            <a:off x="9023775" y="2456656"/>
            <a:ext cx="914400" cy="914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9"/>
          <p:cNvSpPr/>
          <p:nvPr/>
        </p:nvSpPr>
        <p:spPr>
          <a:xfrm>
            <a:off x="431799" y="385500"/>
            <a:ext cx="998061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22A35"/>
                </a:solidFill>
                <a:latin typeface="Montserrat Light"/>
                <a:ea typeface="Montserrat Light"/>
                <a:cs typeface="Montserrat Light"/>
                <a:sym typeface="Montserrat Light"/>
              </a:rPr>
              <a:t>Useful resources for RDM best practices and guidelines</a:t>
            </a:r>
            <a:endParaRPr sz="1800">
              <a:solidFill>
                <a:schemeClr val="dk1"/>
              </a:solidFill>
              <a:latin typeface="Montserrat Light"/>
              <a:ea typeface="Montserrat Light"/>
              <a:cs typeface="Montserrat Light"/>
              <a:sym typeface="Montserrat Light"/>
            </a:endParaRPr>
          </a:p>
        </p:txBody>
      </p:sp>
      <p:sp>
        <p:nvSpPr>
          <p:cNvPr id="561" name="Google Shape;561;p39"/>
          <p:cNvSpPr/>
          <p:nvPr/>
        </p:nvSpPr>
        <p:spPr>
          <a:xfrm>
            <a:off x="3292564" y="1494188"/>
            <a:ext cx="9417900" cy="4093500"/>
          </a:xfrm>
          <a:prstGeom prst="rect">
            <a:avLst/>
          </a:prstGeom>
          <a:noFill/>
          <a:ln>
            <a:noFill/>
          </a:ln>
        </p:spPr>
        <p:txBody>
          <a:bodyPr anchorCtr="0" anchor="t" bIns="45700" lIns="91425" spcFirstLastPara="1" rIns="91425" wrap="square" tIns="45700">
            <a:spAutoFit/>
          </a:bodyPr>
          <a:lstStyle/>
          <a:p>
            <a:pPr indent="-317500" lvl="0" marL="342900" marR="0" rtl="0" algn="l">
              <a:spcBef>
                <a:spcPts val="0"/>
              </a:spcBef>
              <a:spcAft>
                <a:spcPts val="0"/>
              </a:spcAft>
              <a:buClr>
                <a:schemeClr val="dk1"/>
              </a:buClr>
              <a:buSzPts val="1600"/>
              <a:buFont typeface="Arial"/>
              <a:buChar char="•"/>
            </a:pPr>
            <a:r>
              <a:rPr lang="en-US" sz="1600" u="sng">
                <a:solidFill>
                  <a:schemeClr val="dk1"/>
                </a:solidFill>
                <a:latin typeface="Montserrat Light"/>
                <a:ea typeface="Montserrat Light"/>
                <a:cs typeface="Montserrat Light"/>
                <a:sym typeface="Montserrat Light"/>
                <a:hlinkClick r:id="rId3">
                  <a:extLst>
                    <a:ext uri="{A12FA001-AC4F-418D-AE19-62706E023703}">
                      <ahyp:hlinkClr val="tx"/>
                    </a:ext>
                  </a:extLst>
                </a:hlinkClick>
              </a:rPr>
              <a:t>RDMkit</a:t>
            </a:r>
            <a:r>
              <a:rPr lang="en-US" sz="1600">
                <a:solidFill>
                  <a:schemeClr val="dk1"/>
                </a:solidFill>
                <a:latin typeface="Montserrat Light"/>
                <a:ea typeface="Montserrat Light"/>
                <a:cs typeface="Montserrat Light"/>
                <a:sym typeface="Montserrat Light"/>
              </a:rPr>
              <a:t>: the research data management toolkit for life sciences by </a:t>
            </a:r>
            <a:r>
              <a:rPr lang="en-US" sz="1600" u="sng">
                <a:solidFill>
                  <a:schemeClr val="dk1"/>
                </a:solidFill>
                <a:latin typeface="Montserrat Light"/>
                <a:ea typeface="Montserrat Light"/>
                <a:cs typeface="Montserrat Light"/>
                <a:sym typeface="Montserrat Light"/>
                <a:hlinkClick r:id="rId4">
                  <a:extLst>
                    <a:ext uri="{A12FA001-AC4F-418D-AE19-62706E023703}">
                      <ahyp:hlinkClr val="tx"/>
                    </a:ext>
                  </a:extLst>
                </a:hlinkClick>
              </a:rPr>
              <a:t>ELIXIR</a:t>
            </a:r>
            <a:r>
              <a:rPr lang="en-US" sz="1600">
                <a:solidFill>
                  <a:schemeClr val="dk1"/>
                </a:solidFill>
                <a:latin typeface="Montserrat Light"/>
                <a:ea typeface="Montserrat Light"/>
                <a:cs typeface="Montserrat Light"/>
                <a:sym typeface="Montserrat Light"/>
              </a:rPr>
              <a:t> (</a:t>
            </a:r>
            <a:r>
              <a:rPr lang="en-US" sz="1600" u="sng">
                <a:solidFill>
                  <a:schemeClr val="dk1"/>
                </a:solidFill>
                <a:latin typeface="Montserrat Light"/>
                <a:ea typeface="Montserrat Light"/>
                <a:cs typeface="Montserrat Light"/>
                <a:sym typeface="Montserrat Light"/>
                <a:hlinkClick r:id="rId5">
                  <a:extLst>
                    <a:ext uri="{A12FA001-AC4F-418D-AE19-62706E023703}">
                      <ahyp:hlinkClr val="tx"/>
                    </a:ext>
                  </a:extLst>
                </a:hlinkClick>
              </a:rPr>
              <a:t>https://elixir-europe.org</a:t>
            </a:r>
            <a:r>
              <a:rPr lang="en-US" sz="1600">
                <a:solidFill>
                  <a:schemeClr val="dk1"/>
                </a:solidFill>
                <a:latin typeface="Montserrat Light"/>
                <a:ea typeface="Montserrat Light"/>
                <a:cs typeface="Montserrat Light"/>
                <a:sym typeface="Montserrat Light"/>
              </a:rPr>
              <a:t>)</a:t>
            </a:r>
            <a:endParaRPr sz="1000"/>
          </a:p>
          <a:p>
            <a:pPr indent="-215900" lvl="0" marL="342900" marR="0" rtl="0" algn="l">
              <a:spcBef>
                <a:spcPts val="0"/>
              </a:spcBef>
              <a:spcAft>
                <a:spcPts val="0"/>
              </a:spcAft>
              <a:buClr>
                <a:schemeClr val="dk1"/>
              </a:buClr>
              <a:buSzPts val="2000"/>
              <a:buFont typeface="Arial"/>
              <a:buNone/>
            </a:pPr>
            <a:r>
              <a:t/>
            </a:r>
            <a:endParaRPr sz="1600">
              <a:solidFill>
                <a:schemeClr val="dk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a:p>
            <a:pPr indent="-317500" lvl="0" marL="34290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ELIXIR research data management guidelines and best practices (</a:t>
            </a:r>
            <a:r>
              <a:rPr lang="en-US" sz="1600" u="sng">
                <a:solidFill>
                  <a:schemeClr val="dk1"/>
                </a:solidFill>
                <a:latin typeface="Montserrat Light"/>
                <a:ea typeface="Montserrat Light"/>
                <a:cs typeface="Montserrat Light"/>
                <a:sym typeface="Montserrat Light"/>
                <a:hlinkClick r:id="rId6">
                  <a:extLst>
                    <a:ext uri="{A12FA001-AC4F-418D-AE19-62706E023703}">
                      <ahyp:hlinkClr val="tx"/>
                    </a:ext>
                  </a:extLst>
                </a:hlinkClick>
              </a:rPr>
              <a:t>https://elixir-europe.org/what-we-offer/guidelines</a:t>
            </a:r>
            <a:r>
              <a:rPr lang="en-US" sz="1600">
                <a:solidFill>
                  <a:schemeClr val="dk1"/>
                </a:solidFill>
                <a:latin typeface="Montserrat Light"/>
                <a:ea typeface="Montserrat Light"/>
                <a:cs typeface="Montserrat Light"/>
                <a:sym typeface="Montserrat Light"/>
              </a:rPr>
              <a:t> )</a:t>
            </a:r>
            <a:endParaRPr sz="1000"/>
          </a:p>
          <a:p>
            <a:pPr indent="-215900" lvl="0" marL="342900" marR="0" rtl="0" algn="l">
              <a:spcBef>
                <a:spcPts val="0"/>
              </a:spcBef>
              <a:spcAft>
                <a:spcPts val="0"/>
              </a:spcAft>
              <a:buClr>
                <a:schemeClr val="dk1"/>
              </a:buClr>
              <a:buSzPts val="2000"/>
              <a:buFont typeface="Arial"/>
              <a:buNone/>
            </a:pPr>
            <a:r>
              <a:t/>
            </a:r>
            <a:endParaRPr sz="1600">
              <a:solidFill>
                <a:schemeClr val="dk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a:p>
            <a:pPr indent="-317500" lvl="0" marL="342900" marR="0" rtl="0" algn="l">
              <a:spcBef>
                <a:spcPts val="0"/>
              </a:spcBef>
              <a:spcAft>
                <a:spcPts val="0"/>
              </a:spcAft>
              <a:buClr>
                <a:schemeClr val="dk1"/>
              </a:buClr>
              <a:buSzPts val="1600"/>
              <a:buFont typeface="Arial"/>
              <a:buChar char="•"/>
            </a:pPr>
            <a:r>
              <a:rPr lang="en-US" sz="1600">
                <a:solidFill>
                  <a:schemeClr val="dk1"/>
                </a:solidFill>
                <a:latin typeface="Montserrat Light"/>
                <a:ea typeface="Montserrat Light"/>
                <a:cs typeface="Montserrat Light"/>
                <a:sym typeface="Montserrat Light"/>
              </a:rPr>
              <a:t>ELIXIR Belgium services for RDM (</a:t>
            </a:r>
            <a:r>
              <a:rPr lang="en-US" sz="1600" u="sng">
                <a:solidFill>
                  <a:schemeClr val="dk1"/>
                </a:solidFill>
                <a:latin typeface="Montserrat Light"/>
                <a:ea typeface="Montserrat Light"/>
                <a:cs typeface="Montserrat Light"/>
                <a:sym typeface="Montserrat Light"/>
                <a:hlinkClick r:id="rId7">
                  <a:extLst>
                    <a:ext uri="{A12FA001-AC4F-418D-AE19-62706E023703}">
                      <ahyp:hlinkClr val="tx"/>
                    </a:ext>
                  </a:extLst>
                </a:hlinkClick>
              </a:rPr>
              <a:t>https://www.elixir-belgium.org/research_data_management</a:t>
            </a:r>
            <a:r>
              <a:rPr lang="en-US" sz="1600">
                <a:solidFill>
                  <a:schemeClr val="dk1"/>
                </a:solidFill>
                <a:latin typeface="Montserrat Light"/>
                <a:ea typeface="Montserrat Light"/>
                <a:cs typeface="Montserrat Light"/>
                <a:sym typeface="Montserrat Light"/>
              </a:rPr>
              <a:t>)</a:t>
            </a:r>
            <a:endParaRPr sz="1000"/>
          </a:p>
          <a:p>
            <a:pPr indent="-215900" lvl="0" marL="342900" marR="0" rtl="0" algn="l">
              <a:spcBef>
                <a:spcPts val="0"/>
              </a:spcBef>
              <a:spcAft>
                <a:spcPts val="0"/>
              </a:spcAft>
              <a:buClr>
                <a:schemeClr val="dk1"/>
              </a:buClr>
              <a:buSzPts val="2000"/>
              <a:buFont typeface="Arial"/>
              <a:buNone/>
            </a:pPr>
            <a:r>
              <a:t/>
            </a:r>
            <a:endParaRPr sz="1600">
              <a:solidFill>
                <a:schemeClr val="dk1"/>
              </a:solidFill>
              <a:latin typeface="Montserrat Light"/>
              <a:ea typeface="Montserrat Light"/>
              <a:cs typeface="Montserrat Light"/>
              <a:sym typeface="Montserrat Light"/>
            </a:endParaRPr>
          </a:p>
          <a:p>
            <a:pPr indent="-215900" lvl="0" marL="342900" marR="0" rtl="0" algn="l">
              <a:spcBef>
                <a:spcPts val="0"/>
              </a:spcBef>
              <a:spcAft>
                <a:spcPts val="0"/>
              </a:spcAft>
              <a:buClr>
                <a:schemeClr val="dk1"/>
              </a:buClr>
              <a:buSzPts val="2000"/>
              <a:buFont typeface="Arial"/>
              <a:buNone/>
            </a:pPr>
            <a:r>
              <a:t/>
            </a:r>
            <a:endParaRPr sz="1600">
              <a:solidFill>
                <a:schemeClr val="dk1"/>
              </a:solidFill>
              <a:latin typeface="Montserrat Light"/>
              <a:ea typeface="Montserrat Light"/>
              <a:cs typeface="Montserrat Light"/>
              <a:sym typeface="Montserrat Light"/>
            </a:endParaRPr>
          </a:p>
          <a:p>
            <a:pPr indent="-215900" lvl="0" marL="342900" marR="0" rtl="0" algn="l">
              <a:spcBef>
                <a:spcPts val="0"/>
              </a:spcBef>
              <a:spcAft>
                <a:spcPts val="0"/>
              </a:spcAft>
              <a:buClr>
                <a:schemeClr val="dk1"/>
              </a:buClr>
              <a:buSzPts val="2000"/>
              <a:buFont typeface="Arial"/>
              <a:buNone/>
            </a:pPr>
            <a:r>
              <a:t/>
            </a:r>
            <a:endParaRPr sz="1600">
              <a:solidFill>
                <a:schemeClr val="dk1"/>
              </a:solidFill>
              <a:latin typeface="Montserrat Light"/>
              <a:ea typeface="Montserrat Light"/>
              <a:cs typeface="Montserrat Light"/>
              <a:sym typeface="Montserrat Light"/>
            </a:endParaRPr>
          </a:p>
          <a:p>
            <a:pPr indent="-317500" lvl="0" marL="342900" marR="0" rtl="0" algn="l">
              <a:spcBef>
                <a:spcPts val="0"/>
              </a:spcBef>
              <a:spcAft>
                <a:spcPts val="0"/>
              </a:spcAft>
              <a:buClr>
                <a:schemeClr val="dk1"/>
              </a:buClr>
              <a:buSzPts val="1600"/>
              <a:buFont typeface="Arial"/>
              <a:buChar char="•"/>
            </a:pPr>
            <a:r>
              <a:rPr lang="en-US" sz="1600" u="sng">
                <a:solidFill>
                  <a:schemeClr val="dk1"/>
                </a:solidFill>
                <a:latin typeface="Montserrat Light"/>
                <a:ea typeface="Montserrat Light"/>
                <a:cs typeface="Montserrat Light"/>
                <a:sym typeface="Montserrat Light"/>
                <a:hlinkClick r:id="rId8">
                  <a:extLst>
                    <a:ext uri="{A12FA001-AC4F-418D-AE19-62706E023703}">
                      <ahyp:hlinkClr val="tx"/>
                    </a:ext>
                  </a:extLst>
                </a:hlinkClick>
              </a:rPr>
              <a:t>RDM Guide</a:t>
            </a:r>
            <a:r>
              <a:rPr lang="en-US" sz="1600">
                <a:solidFill>
                  <a:schemeClr val="dk1"/>
                </a:solidFill>
                <a:latin typeface="Montserrat Light"/>
                <a:ea typeface="Montserrat Light"/>
                <a:cs typeface="Montserrat Light"/>
                <a:sym typeface="Montserrat Light"/>
              </a:rPr>
              <a:t> by ELIXIR Belgium</a:t>
            </a:r>
            <a:endParaRPr sz="1000"/>
          </a:p>
        </p:txBody>
      </p:sp>
      <p:sp>
        <p:nvSpPr>
          <p:cNvPr id="562" name="Google Shape;562;p39"/>
          <p:cNvSpPr txBox="1"/>
          <p:nvPr/>
        </p:nvSpPr>
        <p:spPr>
          <a:xfrm>
            <a:off x="606249" y="1986278"/>
            <a:ext cx="2560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Montserrat Light"/>
                <a:ea typeface="Montserrat Light"/>
                <a:cs typeface="Montserrat Light"/>
                <a:sym typeface="Montserrat Light"/>
                <a:hlinkClick r:id="rId9">
                  <a:extLst>
                    <a:ext uri="{A12FA001-AC4F-418D-AE19-62706E023703}">
                      <ahyp:hlinkClr val="tx"/>
                    </a:ext>
                  </a:extLst>
                </a:hlinkClick>
              </a:rPr>
              <a:t>https://rdmkit.elixir-europe.org</a:t>
            </a:r>
            <a:r>
              <a:rPr lang="en-US" sz="1200">
                <a:solidFill>
                  <a:schemeClr val="dk1"/>
                </a:solidFill>
                <a:latin typeface="Montserrat Light"/>
                <a:ea typeface="Montserrat Light"/>
                <a:cs typeface="Montserrat Light"/>
                <a:sym typeface="Montserrat Light"/>
              </a:rPr>
              <a:t> </a:t>
            </a:r>
            <a:endParaRPr/>
          </a:p>
        </p:txBody>
      </p:sp>
      <p:pic>
        <p:nvPicPr>
          <p:cNvPr id="563" name="Google Shape;563;p39"/>
          <p:cNvPicPr preferRelativeResize="0"/>
          <p:nvPr/>
        </p:nvPicPr>
        <p:blipFill rotWithShape="1">
          <a:blip r:embed="rId10">
            <a:alphaModFix/>
          </a:blip>
          <a:srcRect b="0" l="0" r="0" t="0"/>
          <a:stretch/>
        </p:blipFill>
        <p:spPr>
          <a:xfrm>
            <a:off x="372402" y="2842810"/>
            <a:ext cx="2868192" cy="1580082"/>
          </a:xfrm>
          <a:prstGeom prst="rect">
            <a:avLst/>
          </a:prstGeom>
          <a:noFill/>
          <a:ln>
            <a:noFill/>
          </a:ln>
        </p:spPr>
      </p:pic>
      <p:pic>
        <p:nvPicPr>
          <p:cNvPr id="564" name="Google Shape;564;p39"/>
          <p:cNvPicPr preferRelativeResize="0"/>
          <p:nvPr/>
        </p:nvPicPr>
        <p:blipFill rotWithShape="1">
          <a:blip r:embed="rId11">
            <a:alphaModFix/>
          </a:blip>
          <a:srcRect b="0" l="0" r="0" t="0"/>
          <a:stretch/>
        </p:blipFill>
        <p:spPr>
          <a:xfrm>
            <a:off x="372390" y="5002537"/>
            <a:ext cx="2913512" cy="642122"/>
          </a:xfrm>
          <a:prstGeom prst="rect">
            <a:avLst/>
          </a:prstGeom>
          <a:noFill/>
          <a:ln>
            <a:noFill/>
          </a:ln>
        </p:spPr>
      </p:pic>
      <p:sp>
        <p:nvSpPr>
          <p:cNvPr id="565" name="Google Shape;565;p39"/>
          <p:cNvSpPr txBox="1"/>
          <p:nvPr/>
        </p:nvSpPr>
        <p:spPr>
          <a:xfrm>
            <a:off x="405819" y="5606883"/>
            <a:ext cx="318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Montserrat Light"/>
                <a:ea typeface="Montserrat Light"/>
                <a:cs typeface="Montserrat Light"/>
                <a:sym typeface="Montserrat Light"/>
                <a:hlinkClick r:id="rId12">
                  <a:extLst>
                    <a:ext uri="{A12FA001-AC4F-418D-AE19-62706E023703}">
                      <ahyp:hlinkClr val="tx"/>
                    </a:ext>
                  </a:extLst>
                </a:hlinkClick>
              </a:rPr>
              <a:t>https://rdm.elixir-belgium.org</a:t>
            </a:r>
            <a:r>
              <a:rPr lang="en-US" sz="1200">
                <a:solidFill>
                  <a:schemeClr val="dk1"/>
                </a:solidFill>
                <a:latin typeface="Montserrat Light"/>
                <a:ea typeface="Montserrat Light"/>
                <a:cs typeface="Montserrat Light"/>
                <a:sym typeface="Montserrat Light"/>
              </a:rPr>
              <a:t> </a:t>
            </a:r>
            <a:endParaRPr/>
          </a:p>
        </p:txBody>
      </p:sp>
      <p:pic>
        <p:nvPicPr>
          <p:cNvPr id="566" name="Google Shape;566;p39"/>
          <p:cNvPicPr preferRelativeResize="0"/>
          <p:nvPr/>
        </p:nvPicPr>
        <p:blipFill rotWithShape="1">
          <a:blip r:embed="rId13">
            <a:alphaModFix/>
          </a:blip>
          <a:srcRect b="0" l="0" r="0" t="0"/>
          <a:stretch/>
        </p:blipFill>
        <p:spPr>
          <a:xfrm>
            <a:off x="647431" y="1494191"/>
            <a:ext cx="2318154" cy="48566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0"/>
          <p:cNvSpPr/>
          <p:nvPr/>
        </p:nvSpPr>
        <p:spPr>
          <a:xfrm>
            <a:off x="431799" y="385500"/>
            <a:ext cx="1128082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22A35"/>
                </a:solidFill>
                <a:latin typeface="Montserrat Light"/>
                <a:ea typeface="Montserrat Light"/>
                <a:cs typeface="Montserrat Light"/>
                <a:sym typeface="Montserrat Light"/>
              </a:rPr>
              <a:t>RDMkit: research data management best practices and guidelines for life sciences</a:t>
            </a:r>
            <a:endParaRPr sz="1800">
              <a:solidFill>
                <a:schemeClr val="dk1"/>
              </a:solidFill>
              <a:latin typeface="Montserrat Light"/>
              <a:ea typeface="Montserrat Light"/>
              <a:cs typeface="Montserrat Light"/>
              <a:sym typeface="Montserrat Light"/>
            </a:endParaRPr>
          </a:p>
        </p:txBody>
      </p:sp>
      <p:pic>
        <p:nvPicPr>
          <p:cNvPr descr="Graphical user interface, application, Teams&#10;&#10;Description automatically generated" id="572" name="Google Shape;572;p40"/>
          <p:cNvPicPr preferRelativeResize="0"/>
          <p:nvPr/>
        </p:nvPicPr>
        <p:blipFill rotWithShape="1">
          <a:blip r:embed="rId3">
            <a:alphaModFix/>
          </a:blip>
          <a:srcRect b="0" l="0" r="0" t="0"/>
          <a:stretch/>
        </p:blipFill>
        <p:spPr>
          <a:xfrm>
            <a:off x="2279576" y="1339607"/>
            <a:ext cx="6984776" cy="5136691"/>
          </a:xfrm>
          <a:prstGeom prst="rect">
            <a:avLst/>
          </a:prstGeom>
          <a:noFill/>
          <a:ln>
            <a:noFill/>
          </a:ln>
        </p:spPr>
      </p:pic>
      <p:sp>
        <p:nvSpPr>
          <p:cNvPr id="573" name="Google Shape;573;p40"/>
          <p:cNvSpPr txBox="1"/>
          <p:nvPr/>
        </p:nvSpPr>
        <p:spPr>
          <a:xfrm>
            <a:off x="6888088" y="6472500"/>
            <a:ext cx="256070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Montserrat Light"/>
                <a:ea typeface="Montserrat Light"/>
                <a:cs typeface="Montserrat Light"/>
                <a:sym typeface="Montserrat Light"/>
                <a:hlinkClick r:id="rId4">
                  <a:extLst>
                    <a:ext uri="{A12FA001-AC4F-418D-AE19-62706E023703}">
                      <ahyp:hlinkClr val="tx"/>
                    </a:ext>
                  </a:extLst>
                </a:hlinkClick>
              </a:rPr>
              <a:t>https://rdmkit.elixir-europe.org</a:t>
            </a:r>
            <a:r>
              <a:rPr lang="en-US" sz="1200">
                <a:solidFill>
                  <a:schemeClr val="dk1"/>
                </a:solidFill>
                <a:latin typeface="Montserrat Light"/>
                <a:ea typeface="Montserrat Light"/>
                <a:cs typeface="Montserrat Light"/>
                <a:sym typeface="Montserrat Light"/>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p:nvPr/>
        </p:nvSpPr>
        <p:spPr>
          <a:xfrm>
            <a:off x="415807" y="1918671"/>
            <a:ext cx="1139298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Why do we do RDM?</a:t>
            </a:r>
            <a:endParaRPr sz="280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Clr>
                <a:schemeClr val="dk1"/>
              </a:buClr>
              <a:buSzPts val="2800"/>
              <a:buFont typeface="Montserrat Light"/>
              <a:buNone/>
            </a:pPr>
            <a:r>
              <a:rPr b="1" lang="en-US" sz="2800">
                <a:solidFill>
                  <a:schemeClr val="dk1"/>
                </a:solidFill>
                <a:latin typeface="Montserrat"/>
                <a:ea typeface="Montserrat"/>
                <a:cs typeface="Montserrat"/>
                <a:sym typeface="Montserrat"/>
              </a:rPr>
              <a:t>Porquê fazer Gestão de dados de pesquisa?</a:t>
            </a:r>
            <a:endParaRPr b="1" sz="2800">
              <a:solidFill>
                <a:schemeClr val="dk1"/>
              </a:solidFill>
              <a:latin typeface="Montserrat"/>
              <a:ea typeface="Montserrat"/>
              <a:cs typeface="Montserrat"/>
              <a:sym typeface="Montserrat"/>
            </a:endParaRPr>
          </a:p>
        </p:txBody>
      </p:sp>
      <p:sp>
        <p:nvSpPr>
          <p:cNvPr id="98" name="Google Shape;98;p6"/>
          <p:cNvSpPr/>
          <p:nvPr/>
        </p:nvSpPr>
        <p:spPr>
          <a:xfrm>
            <a:off x="3939001" y="3177866"/>
            <a:ext cx="4314000" cy="113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ontserrat Light"/>
                <a:ea typeface="Montserrat Light"/>
                <a:cs typeface="Montserrat Light"/>
                <a:sym typeface="Montserrat Light"/>
              </a:rPr>
              <a:t>Let’s write possible reasons</a:t>
            </a:r>
            <a:endParaRPr sz="180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t/>
            </a:r>
            <a:endParaRPr sz="240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rPr i="1" lang="en-US" sz="2000">
                <a:solidFill>
                  <a:schemeClr val="dk1"/>
                </a:solidFill>
                <a:latin typeface="Montserrat Light"/>
                <a:ea typeface="Montserrat Light"/>
                <a:cs typeface="Montserrat Light"/>
                <a:sym typeface="Montserrat Light"/>
              </a:rPr>
              <a:t>use pens and papers</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p:nvPr/>
        </p:nvSpPr>
        <p:spPr>
          <a:xfrm>
            <a:off x="431799" y="385500"/>
            <a:ext cx="940861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22A35"/>
                </a:solidFill>
                <a:latin typeface="Montserrat Light"/>
                <a:ea typeface="Montserrat Light"/>
                <a:cs typeface="Montserrat Light"/>
                <a:sym typeface="Montserrat Light"/>
              </a:rPr>
              <a:t>ELIXIR research data management guidelines and best practices</a:t>
            </a:r>
            <a:endParaRPr/>
          </a:p>
        </p:txBody>
      </p:sp>
      <p:pic>
        <p:nvPicPr>
          <p:cNvPr descr="Graphical user interface, email, website&#10;&#10;Description automatically generated" id="579" name="Google Shape;579;p41"/>
          <p:cNvPicPr preferRelativeResize="0"/>
          <p:nvPr/>
        </p:nvPicPr>
        <p:blipFill rotWithShape="1">
          <a:blip r:embed="rId3">
            <a:alphaModFix/>
          </a:blip>
          <a:srcRect b="0" l="0" r="0" t="0"/>
          <a:stretch/>
        </p:blipFill>
        <p:spPr>
          <a:xfrm>
            <a:off x="1919536" y="1371576"/>
            <a:ext cx="7772400" cy="4579302"/>
          </a:xfrm>
          <a:prstGeom prst="rect">
            <a:avLst/>
          </a:prstGeom>
          <a:noFill/>
          <a:ln>
            <a:noFill/>
          </a:ln>
        </p:spPr>
      </p:pic>
      <p:sp>
        <p:nvSpPr>
          <p:cNvPr id="580" name="Google Shape;580;p41"/>
          <p:cNvSpPr txBox="1"/>
          <p:nvPr/>
        </p:nvSpPr>
        <p:spPr>
          <a:xfrm>
            <a:off x="6456040" y="5934323"/>
            <a:ext cx="3384376"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https://elixir-europe.org/what-we-offer/guidelines</a:t>
            </a:r>
            <a:endParaRPr sz="1000">
              <a:solidFill>
                <a:schemeClr val="dk1"/>
              </a:solidFill>
              <a:latin typeface="Montserrat Light"/>
              <a:ea typeface="Montserrat Light"/>
              <a:cs typeface="Montserrat Light"/>
              <a:sym typeface="Montserrat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2"/>
          <p:cNvSpPr/>
          <p:nvPr/>
        </p:nvSpPr>
        <p:spPr>
          <a:xfrm>
            <a:off x="431799" y="385500"/>
            <a:ext cx="940861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ontserrat Light"/>
                <a:ea typeface="Montserrat Light"/>
                <a:cs typeface="Montserrat Light"/>
                <a:sym typeface="Montserrat Light"/>
              </a:rPr>
              <a:t>ELIXIR Belgium services for RDM – RDM Guide </a:t>
            </a:r>
            <a:endParaRPr sz="2800">
              <a:solidFill>
                <a:srgbClr val="222A35"/>
              </a:solidFill>
              <a:latin typeface="Montserrat Light"/>
              <a:ea typeface="Montserrat Light"/>
              <a:cs typeface="Montserrat Light"/>
              <a:sym typeface="Montserrat Light"/>
            </a:endParaRPr>
          </a:p>
        </p:txBody>
      </p:sp>
      <p:pic>
        <p:nvPicPr>
          <p:cNvPr descr="Diagram&#10;&#10;Description automatically generated" id="586" name="Google Shape;586;p42"/>
          <p:cNvPicPr preferRelativeResize="0"/>
          <p:nvPr/>
        </p:nvPicPr>
        <p:blipFill rotWithShape="1">
          <a:blip r:embed="rId3">
            <a:alphaModFix/>
          </a:blip>
          <a:srcRect b="0" l="0" r="0" t="0"/>
          <a:stretch/>
        </p:blipFill>
        <p:spPr>
          <a:xfrm>
            <a:off x="4295800" y="1257586"/>
            <a:ext cx="7577012" cy="5198778"/>
          </a:xfrm>
          <a:prstGeom prst="rect">
            <a:avLst/>
          </a:prstGeom>
          <a:noFill/>
          <a:ln cap="flat" cmpd="sng" w="9525">
            <a:solidFill>
              <a:schemeClr val="dk1"/>
            </a:solidFill>
            <a:prstDash val="solid"/>
            <a:round/>
            <a:headEnd len="sm" w="sm" type="none"/>
            <a:tailEnd len="sm" w="sm" type="none"/>
          </a:ln>
        </p:spPr>
      </p:pic>
      <p:sp>
        <p:nvSpPr>
          <p:cNvPr id="587" name="Google Shape;587;p42"/>
          <p:cNvSpPr txBox="1"/>
          <p:nvPr/>
        </p:nvSpPr>
        <p:spPr>
          <a:xfrm>
            <a:off x="8631204" y="1003864"/>
            <a:ext cx="327366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https://www.elixir-belgium.org/services#term-25</a:t>
            </a:r>
            <a:endParaRPr/>
          </a:p>
        </p:txBody>
      </p:sp>
      <p:pic>
        <p:nvPicPr>
          <p:cNvPr descr="A picture containing company name&#10;&#10;Description automatically generated" id="588" name="Google Shape;588;p42"/>
          <p:cNvPicPr preferRelativeResize="0"/>
          <p:nvPr/>
        </p:nvPicPr>
        <p:blipFill rotWithShape="1">
          <a:blip r:embed="rId4">
            <a:alphaModFix/>
          </a:blip>
          <a:srcRect b="0" l="0" r="0" t="0"/>
          <a:stretch/>
        </p:blipFill>
        <p:spPr>
          <a:xfrm>
            <a:off x="431799" y="2560831"/>
            <a:ext cx="3669277" cy="2592288"/>
          </a:xfrm>
          <a:prstGeom prst="rect">
            <a:avLst/>
          </a:prstGeom>
          <a:noFill/>
          <a:ln cap="flat" cmpd="sng" w="9525">
            <a:solidFill>
              <a:schemeClr val="dk1"/>
            </a:solidFill>
            <a:prstDash val="solid"/>
            <a:round/>
            <a:headEnd len="sm" w="sm" type="none"/>
            <a:tailEnd len="sm" w="sm" type="none"/>
          </a:ln>
        </p:spPr>
      </p:pic>
      <p:sp>
        <p:nvSpPr>
          <p:cNvPr id="589" name="Google Shape;589;p42"/>
          <p:cNvSpPr txBox="1"/>
          <p:nvPr/>
        </p:nvSpPr>
        <p:spPr>
          <a:xfrm>
            <a:off x="2135560" y="2327149"/>
            <a:ext cx="216024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https://rdm.elixir-belgium.org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4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95" name="Google Shape;595;p44"/>
          <p:cNvSpPr/>
          <p:nvPr/>
        </p:nvSpPr>
        <p:spPr>
          <a:xfrm>
            <a:off x="7206956" y="2027776"/>
            <a:ext cx="38035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Montserrat"/>
                <a:ea typeface="Montserrat"/>
                <a:cs typeface="Montserrat"/>
                <a:sym typeface="Montserrat"/>
                <a:hlinkClick r:id="rId4">
                  <a:extLst>
                    <a:ext uri="{A12FA001-AC4F-418D-AE19-62706E023703}">
                      <ahyp:hlinkClr val="tx"/>
                    </a:ext>
                  </a:extLst>
                </a:hlinkClick>
              </a:rPr>
              <a:t>info@elixir-belgium.org</a:t>
            </a:r>
            <a:r>
              <a:rPr lang="en-US" sz="1800">
                <a:solidFill>
                  <a:schemeClr val="dk1"/>
                </a:solidFill>
                <a:latin typeface="Montserrat"/>
                <a:ea typeface="Montserrat"/>
                <a:cs typeface="Montserrat"/>
                <a:sym typeface="Montserrat"/>
              </a:rPr>
              <a:t> </a:t>
            </a:r>
            <a:endParaRPr sz="1800">
              <a:solidFill>
                <a:schemeClr val="dk1"/>
              </a:solidFill>
              <a:latin typeface="Montserrat Light"/>
              <a:ea typeface="Montserrat Light"/>
              <a:cs typeface="Montserrat Light"/>
              <a:sym typeface="Montserrat Light"/>
            </a:endParaRPr>
          </a:p>
        </p:txBody>
      </p:sp>
      <p:sp>
        <p:nvSpPr>
          <p:cNvPr id="596" name="Google Shape;596;p44"/>
          <p:cNvSpPr/>
          <p:nvPr/>
        </p:nvSpPr>
        <p:spPr>
          <a:xfrm>
            <a:off x="7206956" y="2704007"/>
            <a:ext cx="38035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Montserrat"/>
                <a:ea typeface="Montserrat"/>
                <a:cs typeface="Montserrat"/>
                <a:sym typeface="Montserrat"/>
                <a:hlinkClick r:id="rId5">
                  <a:extLst>
                    <a:ext uri="{A12FA001-AC4F-418D-AE19-62706E023703}">
                      <ahyp:hlinkClr val="tx"/>
                    </a:ext>
                  </a:extLst>
                </a:hlinkClick>
              </a:rPr>
              <a:t>https://www.elixir-belgium.org</a:t>
            </a:r>
            <a:r>
              <a:rPr lang="en-US" sz="1800">
                <a:solidFill>
                  <a:schemeClr val="dk1"/>
                </a:solidFill>
                <a:latin typeface="Montserrat"/>
                <a:ea typeface="Montserrat"/>
                <a:cs typeface="Montserrat"/>
                <a:sym typeface="Montserrat"/>
              </a:rPr>
              <a:t> </a:t>
            </a:r>
            <a:endParaRPr sz="1800">
              <a:solidFill>
                <a:schemeClr val="dk1"/>
              </a:solidFill>
              <a:latin typeface="Montserrat Light"/>
              <a:ea typeface="Montserrat Light"/>
              <a:cs typeface="Montserrat Light"/>
              <a:sym typeface="Montserrat Light"/>
            </a:endParaRPr>
          </a:p>
        </p:txBody>
      </p:sp>
      <p:sp>
        <p:nvSpPr>
          <p:cNvPr id="597" name="Google Shape;597;p44"/>
          <p:cNvSpPr txBox="1"/>
          <p:nvPr/>
        </p:nvSpPr>
        <p:spPr>
          <a:xfrm>
            <a:off x="1482552" y="6153049"/>
            <a:ext cx="80149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Montserrat Light"/>
                <a:ea typeface="Montserrat Light"/>
                <a:cs typeface="Montserrat Light"/>
                <a:sym typeface="Montserrat Light"/>
              </a:rPr>
              <a:t>This work is licensed under the Creative Commons Attribution 4.0 International License. To view a copy of this license, visit </a:t>
            </a:r>
            <a:r>
              <a:rPr lang="en-US" sz="1400" u="sng">
                <a:solidFill>
                  <a:schemeClr val="dk1"/>
                </a:solidFill>
                <a:latin typeface="Montserrat Light"/>
                <a:ea typeface="Montserrat Light"/>
                <a:cs typeface="Montserrat Light"/>
                <a:sym typeface="Montserrat Light"/>
                <a:hlinkClick r:id="rId6">
                  <a:extLst>
                    <a:ext uri="{A12FA001-AC4F-418D-AE19-62706E023703}">
                      <ahyp:hlinkClr val="tx"/>
                    </a:ext>
                  </a:extLst>
                </a:hlinkClick>
              </a:rPr>
              <a:t>http://creativecommons.org/licenses/by/4.0/</a:t>
            </a:r>
            <a:r>
              <a:rPr lang="en-US" sz="1400">
                <a:solidFill>
                  <a:schemeClr val="dk1"/>
                </a:solidFill>
                <a:latin typeface="Montserrat Light"/>
                <a:ea typeface="Montserrat Light"/>
                <a:cs typeface="Montserrat Light"/>
                <a:sym typeface="Montserrat Light"/>
              </a:rPr>
              <a:t>. </a:t>
            </a:r>
            <a:endParaRPr/>
          </a:p>
        </p:txBody>
      </p:sp>
      <p:pic>
        <p:nvPicPr>
          <p:cNvPr id="598" name="Google Shape;598;p44"/>
          <p:cNvPicPr preferRelativeResize="0"/>
          <p:nvPr/>
        </p:nvPicPr>
        <p:blipFill rotWithShape="1">
          <a:blip r:embed="rId7">
            <a:alphaModFix/>
          </a:blip>
          <a:srcRect b="0" l="0" r="0" t="0"/>
          <a:stretch/>
        </p:blipFill>
        <p:spPr>
          <a:xfrm>
            <a:off x="263352" y="6205109"/>
            <a:ext cx="1219200" cy="419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2" name="Shape 602"/>
        <p:cNvGrpSpPr/>
        <p:nvPr/>
      </p:nvGrpSpPr>
      <p:grpSpPr>
        <a:xfrm>
          <a:off x="0" y="0"/>
          <a:ext cx="0" cy="0"/>
          <a:chOff x="0" y="0"/>
          <a:chExt cx="0" cy="0"/>
        </a:xfrm>
      </p:grpSpPr>
      <p:sp>
        <p:nvSpPr>
          <p:cNvPr id="603" name="Google Shape;603;p43"/>
          <p:cNvSpPr txBox="1"/>
          <p:nvPr>
            <p:ph type="title"/>
          </p:nvPr>
        </p:nvSpPr>
        <p:spPr>
          <a:xfrm>
            <a:off x="272933" y="298622"/>
            <a:ext cx="10515600" cy="8319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Montserrat Light"/>
              <a:buNone/>
            </a:pPr>
            <a:r>
              <a:rPr lang="en-US"/>
              <a:t>Conclusions</a:t>
            </a:r>
            <a:endParaRPr/>
          </a:p>
        </p:txBody>
      </p:sp>
      <p:sp>
        <p:nvSpPr>
          <p:cNvPr id="604" name="Google Shape;604;p43"/>
          <p:cNvSpPr/>
          <p:nvPr/>
        </p:nvSpPr>
        <p:spPr>
          <a:xfrm>
            <a:off x="995469" y="908720"/>
            <a:ext cx="10213099" cy="565719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000"/>
              <a:buFont typeface="Montserrat Light"/>
              <a:buAutoNum type="arabicPeriod"/>
            </a:pPr>
            <a:r>
              <a:rPr lang="en-US" sz="2000">
                <a:solidFill>
                  <a:schemeClr val="dk1"/>
                </a:solidFill>
                <a:latin typeface="Montserrat Light"/>
                <a:ea typeface="Montserrat Light"/>
                <a:cs typeface="Montserrat Light"/>
                <a:sym typeface="Montserrat Light"/>
              </a:rPr>
              <a:t>RDM includes all tasks needed to make (meta)data well described, easy to find, secure and reusable</a:t>
            </a:r>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lang="en-US" sz="2000">
                <a:solidFill>
                  <a:schemeClr val="dk1"/>
                </a:solidFill>
                <a:latin typeface="Montserrat Light"/>
                <a:ea typeface="Montserrat Light"/>
                <a:cs typeface="Montserrat Light"/>
                <a:sym typeface="Montserrat Light"/>
              </a:rPr>
              <a:t>Funders and scientific journals require DMP, open and FAIR data</a:t>
            </a:r>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lang="en-US" sz="2000">
                <a:solidFill>
                  <a:schemeClr val="dk1"/>
                </a:solidFill>
                <a:latin typeface="Montserrat Light"/>
                <a:ea typeface="Montserrat Light"/>
                <a:cs typeface="Montserrat Light"/>
                <a:sym typeface="Montserrat Light"/>
              </a:rPr>
              <a:t>Open data is different from FAIR data</a:t>
            </a:r>
            <a:endParaRPr sz="2000">
              <a:solidFill>
                <a:schemeClr val="dk1"/>
              </a:solidFill>
              <a:latin typeface="Montserrat Light"/>
              <a:ea typeface="Montserrat Light"/>
              <a:cs typeface="Montserrat Light"/>
              <a:sym typeface="Montserrat Light"/>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lang="en-US" sz="2000">
                <a:solidFill>
                  <a:schemeClr val="dk1"/>
                </a:solidFill>
                <a:latin typeface="Montserrat Light"/>
                <a:ea typeface="Montserrat Light"/>
                <a:cs typeface="Montserrat Light"/>
                <a:sym typeface="Montserrat Light"/>
              </a:rPr>
              <a:t>Benefits of good RDM for the research and the researchers</a:t>
            </a:r>
            <a:endParaRPr/>
          </a:p>
          <a:p>
            <a:pPr indent="-457200" lvl="1" marL="914400" marR="0" rtl="0" algn="l">
              <a:lnSpc>
                <a:spcPct val="150000"/>
              </a:lnSpc>
              <a:spcBef>
                <a:spcPts val="600"/>
              </a:spcBef>
              <a:spcAft>
                <a:spcPts val="0"/>
              </a:spcAft>
              <a:buClr>
                <a:schemeClr val="dk1"/>
              </a:buClr>
              <a:buSzPts val="2000"/>
              <a:buFont typeface="Arial"/>
              <a:buChar char="•"/>
            </a:pPr>
            <a:r>
              <a:rPr b="0" i="0" lang="en-US" sz="2000" u="none" cap="none" strike="noStrike">
                <a:solidFill>
                  <a:schemeClr val="dk1"/>
                </a:solidFill>
                <a:latin typeface="Montserrat Light"/>
                <a:ea typeface="Montserrat Light"/>
                <a:cs typeface="Montserrat Light"/>
                <a:sym typeface="Montserrat Light"/>
              </a:rPr>
              <a:t>During the project</a:t>
            </a:r>
            <a:endParaRPr/>
          </a:p>
          <a:p>
            <a:pPr indent="-457200" lvl="1" marL="914400" marR="0" rtl="0" algn="l">
              <a:lnSpc>
                <a:spcPct val="150000"/>
              </a:lnSpc>
              <a:spcBef>
                <a:spcPts val="600"/>
              </a:spcBef>
              <a:spcAft>
                <a:spcPts val="0"/>
              </a:spcAft>
              <a:buClr>
                <a:schemeClr val="dk1"/>
              </a:buClr>
              <a:buSzPts val="2000"/>
              <a:buFont typeface="Arial"/>
              <a:buChar char="•"/>
            </a:pPr>
            <a:r>
              <a:rPr b="0" i="0" lang="en-US" sz="2000" u="none" cap="none" strike="noStrike">
                <a:solidFill>
                  <a:schemeClr val="dk1"/>
                </a:solidFill>
                <a:latin typeface="Montserrat Light"/>
                <a:ea typeface="Montserrat Light"/>
                <a:cs typeface="Montserrat Light"/>
                <a:sym typeface="Montserrat Light"/>
              </a:rPr>
              <a:t>After the project</a:t>
            </a:r>
            <a:endParaRPr b="0" i="0" sz="2000" u="none" cap="none" strike="noStrike">
              <a:solidFill>
                <a:schemeClr val="dk1"/>
              </a:solidFill>
              <a:latin typeface="Montserrat Light"/>
              <a:ea typeface="Montserrat Light"/>
              <a:cs typeface="Montserrat Light"/>
              <a:sym typeface="Montserrat Light"/>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lang="en-US" sz="2000">
                <a:solidFill>
                  <a:schemeClr val="dk1"/>
                </a:solidFill>
                <a:latin typeface="Montserrat Light"/>
                <a:ea typeface="Montserrat Light"/>
                <a:cs typeface="Montserrat Light"/>
                <a:sym typeface="Montserrat Light"/>
              </a:rPr>
              <a:t>Starting your DMP and your research project with FAIR (meta)data in mind eases data publication</a:t>
            </a:r>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lang="en-US" sz="2000">
                <a:solidFill>
                  <a:schemeClr val="dk1"/>
                </a:solidFill>
                <a:latin typeface="Montserrat Light"/>
                <a:ea typeface="Montserrat Light"/>
                <a:cs typeface="Montserrat Light"/>
                <a:sym typeface="Montserrat Light"/>
              </a:rPr>
              <a:t>Use available resources for RDM in life sciences provided by ELIXIR (Belgium)</a:t>
            </a:r>
            <a:endParaRPr sz="2000">
              <a:solidFill>
                <a:schemeClr val="dk1"/>
              </a:solidFill>
              <a:latin typeface="Montserrat Light"/>
              <a:ea typeface="Montserrat Light"/>
              <a:cs typeface="Montserrat Light"/>
              <a:sym typeface="Montserrat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8" name="Shape 608"/>
        <p:cNvGrpSpPr/>
        <p:nvPr/>
      </p:nvGrpSpPr>
      <p:grpSpPr>
        <a:xfrm>
          <a:off x="0" y="0"/>
          <a:ext cx="0" cy="0"/>
          <a:chOff x="0" y="0"/>
          <a:chExt cx="0" cy="0"/>
        </a:xfrm>
      </p:grpSpPr>
      <p:sp>
        <p:nvSpPr>
          <p:cNvPr id="609" name="Google Shape;609;p2"/>
          <p:cNvSpPr txBox="1"/>
          <p:nvPr>
            <p:ph type="title"/>
          </p:nvPr>
        </p:nvSpPr>
        <p:spPr>
          <a:xfrm>
            <a:off x="272933" y="298622"/>
            <a:ext cx="10515600" cy="8319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Montserrat Light"/>
              <a:buNone/>
            </a:pPr>
            <a:r>
              <a:rPr lang="en-US"/>
              <a:t>Outline</a:t>
            </a:r>
            <a:endParaRPr/>
          </a:p>
        </p:txBody>
      </p:sp>
      <p:sp>
        <p:nvSpPr>
          <p:cNvPr id="610" name="Google Shape;610;p2"/>
          <p:cNvSpPr/>
          <p:nvPr/>
        </p:nvSpPr>
        <p:spPr>
          <a:xfrm>
            <a:off x="995475" y="1130524"/>
            <a:ext cx="9695400" cy="49803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000"/>
              <a:buFont typeface="Montserrat Light"/>
              <a:buAutoNum type="arabicPeriod"/>
            </a:pPr>
            <a:r>
              <a:rPr b="0" i="0" lang="en-US" sz="2000" u="none" cap="none" strike="noStrike">
                <a:solidFill>
                  <a:schemeClr val="dk1"/>
                </a:solidFill>
                <a:latin typeface="Montserrat Light"/>
                <a:ea typeface="Montserrat Light"/>
                <a:cs typeface="Montserrat Light"/>
                <a:sym typeface="Montserrat Light"/>
              </a:rPr>
              <a:t>What is Research Data Management (RDM) </a:t>
            </a:r>
            <a:br>
              <a:rPr b="0" i="0" lang="en-US" sz="2000" u="none" cap="none" strike="noStrike">
                <a:solidFill>
                  <a:schemeClr val="dk1"/>
                </a:solidFill>
                <a:latin typeface="Montserrat Light"/>
                <a:ea typeface="Montserrat Light"/>
                <a:cs typeface="Montserrat Light"/>
                <a:sym typeface="Montserrat Light"/>
              </a:rPr>
            </a:br>
            <a:r>
              <a:rPr b="0" i="0" lang="en-US" sz="1600" u="none" cap="none" strike="noStrike">
                <a:solidFill>
                  <a:schemeClr val="dk1"/>
                </a:solidFill>
                <a:latin typeface="Montserrat Light"/>
                <a:ea typeface="Montserrat Light"/>
                <a:cs typeface="Montserrat Light"/>
                <a:sym typeface="Montserrat Light"/>
              </a:rPr>
              <a:t>(Gestão de dados de Pesquisa)</a:t>
            </a:r>
            <a:endParaRPr b="0" i="0" sz="1600" u="none" cap="none" strike="noStrike">
              <a:solidFill>
                <a:schemeClr val="dk1"/>
              </a:solidFill>
              <a:latin typeface="Montserrat Light"/>
              <a:ea typeface="Montserrat Light"/>
              <a:cs typeface="Montserrat Light"/>
              <a:sym typeface="Montserrat Light"/>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b="0" i="0" lang="en-US" sz="2000" u="none" cap="none" strike="noStrike">
                <a:solidFill>
                  <a:schemeClr val="dk1"/>
                </a:solidFill>
                <a:latin typeface="Montserrat Light"/>
                <a:ea typeface="Montserrat Light"/>
                <a:cs typeface="Montserrat Light"/>
                <a:sym typeface="Montserrat Light"/>
              </a:rPr>
              <a:t>Why do we do RDM </a:t>
            </a:r>
            <a:r>
              <a:rPr lang="en-US" sz="1600">
                <a:solidFill>
                  <a:schemeClr val="dk1"/>
                </a:solidFill>
                <a:latin typeface="Montserrat Light"/>
                <a:ea typeface="Montserrat Light"/>
                <a:cs typeface="Montserrat Light"/>
                <a:sym typeface="Montserrat Light"/>
              </a:rPr>
              <a:t>(Gestão de dados de Pesquisa)</a:t>
            </a:r>
            <a:endParaRPr sz="2000">
              <a:solidFill>
                <a:schemeClr val="dk1"/>
              </a:solidFill>
              <a:latin typeface="Montserrat Light"/>
              <a:ea typeface="Montserrat Light"/>
              <a:cs typeface="Montserrat Light"/>
              <a:sym typeface="Montserrat Light"/>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b="0" i="0" lang="en-US" sz="2000" u="none" cap="none" strike="noStrike">
                <a:solidFill>
                  <a:schemeClr val="dk1"/>
                </a:solidFill>
                <a:latin typeface="Montserrat Light"/>
                <a:ea typeface="Montserrat Light"/>
                <a:cs typeface="Montserrat Light"/>
                <a:sym typeface="Montserrat Light"/>
              </a:rPr>
              <a:t>Open data VS FAIR data</a:t>
            </a:r>
            <a:endParaRPr b="0" i="0" sz="2000" u="none" cap="none" strike="noStrike">
              <a:solidFill>
                <a:schemeClr val="dk1"/>
              </a:solidFill>
              <a:latin typeface="Montserrat Light"/>
              <a:ea typeface="Montserrat Light"/>
              <a:cs typeface="Montserrat Light"/>
              <a:sym typeface="Montserrat Light"/>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b="0" i="0" lang="en-US" sz="2000" u="none" cap="none" strike="noStrike">
                <a:solidFill>
                  <a:schemeClr val="dk1"/>
                </a:solidFill>
                <a:latin typeface="Montserrat Light"/>
                <a:ea typeface="Montserrat Light"/>
                <a:cs typeface="Montserrat Light"/>
                <a:sym typeface="Montserrat Light"/>
              </a:rPr>
              <a:t>What are the benefits of good RDM </a:t>
            </a:r>
            <a:r>
              <a:rPr lang="en-US" sz="1600">
                <a:solidFill>
                  <a:schemeClr val="dk1"/>
                </a:solidFill>
                <a:latin typeface="Montserrat Light"/>
                <a:ea typeface="Montserrat Light"/>
                <a:cs typeface="Montserrat Light"/>
                <a:sym typeface="Montserrat Light"/>
              </a:rPr>
              <a:t>(Gestão de dados de Pesquisa)</a:t>
            </a:r>
            <a:endParaRPr sz="2000">
              <a:solidFill>
                <a:schemeClr val="dk1"/>
              </a:solidFill>
              <a:latin typeface="Montserrat Light"/>
              <a:ea typeface="Montserrat Light"/>
              <a:cs typeface="Montserrat Light"/>
              <a:sym typeface="Montserrat Light"/>
            </a:endParaRPr>
          </a:p>
          <a:p>
            <a:pPr indent="-457200" lvl="1" marL="914400" marR="0" rtl="0" algn="l">
              <a:lnSpc>
                <a:spcPct val="150000"/>
              </a:lnSpc>
              <a:spcBef>
                <a:spcPts val="600"/>
              </a:spcBef>
              <a:spcAft>
                <a:spcPts val="0"/>
              </a:spcAft>
              <a:buClr>
                <a:schemeClr val="dk1"/>
              </a:buClr>
              <a:buSzPts val="2000"/>
              <a:buFont typeface="Arial"/>
              <a:buChar char="•"/>
            </a:pPr>
            <a:r>
              <a:rPr b="0" i="0" lang="en-US" sz="2000" u="none" cap="none" strike="noStrike">
                <a:solidFill>
                  <a:schemeClr val="dk1"/>
                </a:solidFill>
                <a:latin typeface="Montserrat Light"/>
                <a:ea typeface="Montserrat Light"/>
                <a:cs typeface="Montserrat Light"/>
                <a:sym typeface="Montserrat Light"/>
              </a:rPr>
              <a:t>During the project</a:t>
            </a:r>
            <a:endParaRPr/>
          </a:p>
          <a:p>
            <a:pPr indent="-457200" lvl="1" marL="914400" marR="0" rtl="0" algn="l">
              <a:lnSpc>
                <a:spcPct val="150000"/>
              </a:lnSpc>
              <a:spcBef>
                <a:spcPts val="600"/>
              </a:spcBef>
              <a:spcAft>
                <a:spcPts val="0"/>
              </a:spcAft>
              <a:buClr>
                <a:schemeClr val="dk1"/>
              </a:buClr>
              <a:buSzPts val="2000"/>
              <a:buFont typeface="Arial"/>
              <a:buChar char="•"/>
            </a:pPr>
            <a:r>
              <a:rPr b="0" i="0" lang="en-US" sz="2000" u="none" cap="none" strike="noStrike">
                <a:solidFill>
                  <a:schemeClr val="dk1"/>
                </a:solidFill>
                <a:latin typeface="Montserrat Light"/>
                <a:ea typeface="Montserrat Light"/>
                <a:cs typeface="Montserrat Light"/>
                <a:sym typeface="Montserrat Light"/>
              </a:rPr>
              <a:t>After the project</a:t>
            </a:r>
            <a:endParaRPr b="0" i="0" sz="2000" u="none" cap="none" strike="noStrike">
              <a:solidFill>
                <a:schemeClr val="dk1"/>
              </a:solidFill>
              <a:latin typeface="Montserrat Light"/>
              <a:ea typeface="Montserrat Light"/>
              <a:cs typeface="Montserrat Light"/>
              <a:sym typeface="Montserrat Light"/>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b="0" i="0" lang="en-US" sz="2000" u="none" cap="none" strike="noStrike">
                <a:solidFill>
                  <a:schemeClr val="dk1"/>
                </a:solidFill>
                <a:latin typeface="Montserrat Light"/>
                <a:ea typeface="Montserrat Light"/>
                <a:cs typeface="Montserrat Light"/>
                <a:sym typeface="Montserrat Light"/>
              </a:rPr>
              <a:t>How to approach RDM starting with "the end" (FAIR metadata) in mind</a:t>
            </a:r>
            <a:endParaRPr b="0" i="0" sz="2000" u="none" cap="none" strike="noStrike">
              <a:solidFill>
                <a:schemeClr val="dk1"/>
              </a:solidFill>
              <a:latin typeface="Montserrat Light"/>
              <a:ea typeface="Montserrat Light"/>
              <a:cs typeface="Montserrat Light"/>
              <a:sym typeface="Montserrat Light"/>
            </a:endParaRPr>
          </a:p>
          <a:p>
            <a:pPr indent="-457200" lvl="0" marL="457200" marR="0" rtl="0" algn="l">
              <a:lnSpc>
                <a:spcPct val="150000"/>
              </a:lnSpc>
              <a:spcBef>
                <a:spcPts val="600"/>
              </a:spcBef>
              <a:spcAft>
                <a:spcPts val="0"/>
              </a:spcAft>
              <a:buClr>
                <a:schemeClr val="dk1"/>
              </a:buClr>
              <a:buSzPts val="2000"/>
              <a:buFont typeface="Montserrat Light"/>
              <a:buAutoNum type="arabicPeriod"/>
            </a:pPr>
            <a:r>
              <a:rPr b="0" i="0" lang="en-US" sz="2000" u="none" cap="none" strike="noStrike">
                <a:solidFill>
                  <a:schemeClr val="dk1"/>
                </a:solidFill>
                <a:latin typeface="Montserrat Light"/>
                <a:ea typeface="Montserrat Light"/>
                <a:cs typeface="Montserrat Light"/>
                <a:sym typeface="Montserrat Light"/>
              </a:rPr>
              <a:t>ELIXIR (Belgium) resources for RDM</a:t>
            </a:r>
            <a:endParaRPr b="0" i="0" sz="2000" u="none" cap="none" strike="noStrike">
              <a:solidFill>
                <a:schemeClr val="dk1"/>
              </a:solidFill>
              <a:latin typeface="Montserrat Light"/>
              <a:ea typeface="Montserrat Light"/>
              <a:cs typeface="Montserrat Light"/>
              <a:sym typeface="Montserrat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p8"/>
          <p:cNvSpPr/>
          <p:nvPr/>
        </p:nvSpPr>
        <p:spPr>
          <a:xfrm>
            <a:off x="415807" y="434622"/>
            <a:ext cx="11392987"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Funders requiremets:</a:t>
            </a:r>
            <a:endParaRPr sz="1800">
              <a:solidFill>
                <a:schemeClr val="dk1"/>
              </a:solidFill>
              <a:latin typeface="Montserrat Light"/>
              <a:ea typeface="Montserrat Light"/>
              <a:cs typeface="Montserrat Light"/>
              <a:sym typeface="Montserrat Light"/>
            </a:endParaRPr>
          </a:p>
        </p:txBody>
      </p:sp>
      <p:sp>
        <p:nvSpPr>
          <p:cNvPr id="616" name="Google Shape;616;p8"/>
          <p:cNvSpPr/>
          <p:nvPr/>
        </p:nvSpPr>
        <p:spPr>
          <a:xfrm>
            <a:off x="375558" y="996044"/>
            <a:ext cx="7914346" cy="169187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400"/>
              <a:buFont typeface="Arial"/>
              <a:buChar char="•"/>
            </a:pPr>
            <a:r>
              <a:rPr lang="en-US" sz="2400">
                <a:solidFill>
                  <a:schemeClr val="dk1"/>
                </a:solidFill>
                <a:latin typeface="Montserrat Light"/>
                <a:ea typeface="Montserrat Light"/>
                <a:cs typeface="Montserrat Light"/>
                <a:sym typeface="Montserrat Light"/>
              </a:rPr>
              <a:t>Data management plan (DMP)</a:t>
            </a:r>
            <a:endParaRPr sz="1800">
              <a:solidFill>
                <a:schemeClr val="dk1"/>
              </a:solidFill>
              <a:latin typeface="Montserrat Light"/>
              <a:ea typeface="Montserrat Light"/>
              <a:cs typeface="Montserrat Light"/>
              <a:sym typeface="Montserrat Light"/>
            </a:endParaRPr>
          </a:p>
          <a:p>
            <a:pPr indent="-285750" lvl="0" marL="285750" marR="0" rtl="0" algn="l">
              <a:lnSpc>
                <a:spcPct val="150000"/>
              </a:lnSpc>
              <a:spcBef>
                <a:spcPts val="0"/>
              </a:spcBef>
              <a:spcAft>
                <a:spcPts val="0"/>
              </a:spcAft>
              <a:buClr>
                <a:schemeClr val="dk1"/>
              </a:buClr>
              <a:buSzPts val="2400"/>
              <a:buFont typeface="Arial"/>
              <a:buChar char="•"/>
            </a:pPr>
            <a:r>
              <a:rPr lang="en-US" sz="2400">
                <a:solidFill>
                  <a:schemeClr val="dk1"/>
                </a:solidFill>
                <a:latin typeface="Montserrat Light"/>
                <a:ea typeface="Montserrat Light"/>
                <a:cs typeface="Montserrat Light"/>
                <a:sym typeface="Montserrat Light"/>
              </a:rPr>
              <a:t>Data availability policy: </a:t>
            </a:r>
            <a:endParaRPr sz="2400">
              <a:solidFill>
                <a:schemeClr val="dk1"/>
              </a:solidFill>
              <a:latin typeface="Montserrat Light"/>
              <a:ea typeface="Montserrat Light"/>
              <a:cs typeface="Montserrat Light"/>
              <a:sym typeface="Montserrat Light"/>
            </a:endParaRPr>
          </a:p>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	“</a:t>
            </a:r>
            <a:r>
              <a:rPr i="1" lang="en-US" sz="2400">
                <a:solidFill>
                  <a:schemeClr val="dk1"/>
                </a:solidFill>
                <a:latin typeface="Montserrat Light"/>
                <a:ea typeface="Montserrat Light"/>
                <a:cs typeface="Montserrat Light"/>
                <a:sym typeface="Montserrat Light"/>
              </a:rPr>
              <a:t>as open as possible, as closed as necessary</a:t>
            </a:r>
            <a:r>
              <a:rPr lang="en-US" sz="2400">
                <a:solidFill>
                  <a:schemeClr val="dk1"/>
                </a:solidFill>
                <a:latin typeface="Montserrat Light"/>
                <a:ea typeface="Montserrat Light"/>
                <a:cs typeface="Montserrat Light"/>
                <a:sym typeface="Montserrat Light"/>
              </a:rPr>
              <a:t>”</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1" name="Shape 621"/>
        <p:cNvGrpSpPr/>
        <p:nvPr/>
      </p:nvGrpSpPr>
      <p:grpSpPr>
        <a:xfrm>
          <a:off x="0" y="0"/>
          <a:ext cx="0" cy="0"/>
          <a:chOff x="0" y="0"/>
          <a:chExt cx="0" cy="0"/>
        </a:xfrm>
      </p:grpSpPr>
      <p:sp>
        <p:nvSpPr>
          <p:cNvPr id="622" name="Google Shape;622;p15"/>
          <p:cNvSpPr/>
          <p:nvPr/>
        </p:nvSpPr>
        <p:spPr>
          <a:xfrm>
            <a:off x="2695605" y="1824106"/>
            <a:ext cx="6264696" cy="3988468"/>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
        <p:nvSpPr>
          <p:cNvPr id="623" name="Google Shape;623;p15"/>
          <p:cNvSpPr/>
          <p:nvPr/>
        </p:nvSpPr>
        <p:spPr>
          <a:xfrm>
            <a:off x="415807" y="434622"/>
            <a:ext cx="11392987"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Metadata is highly structured documentation</a:t>
            </a:r>
            <a:endParaRPr/>
          </a:p>
        </p:txBody>
      </p:sp>
      <p:pic>
        <p:nvPicPr>
          <p:cNvPr id="624" name="Google Shape;624;p15"/>
          <p:cNvPicPr preferRelativeResize="0"/>
          <p:nvPr/>
        </p:nvPicPr>
        <p:blipFill rotWithShape="1">
          <a:blip r:embed="rId3">
            <a:alphaModFix/>
          </a:blip>
          <a:srcRect b="0" l="0" r="0" t="0"/>
          <a:stretch/>
        </p:blipFill>
        <p:spPr>
          <a:xfrm>
            <a:off x="2551589" y="1854116"/>
            <a:ext cx="6347364" cy="4249974"/>
          </a:xfrm>
          <a:prstGeom prst="rect">
            <a:avLst/>
          </a:prstGeom>
          <a:noFill/>
          <a:ln>
            <a:noFill/>
          </a:ln>
        </p:spPr>
      </p:pic>
      <p:sp>
        <p:nvSpPr>
          <p:cNvPr id="625" name="Google Shape;625;p15"/>
          <p:cNvSpPr/>
          <p:nvPr/>
        </p:nvSpPr>
        <p:spPr>
          <a:xfrm>
            <a:off x="2551589" y="2862228"/>
            <a:ext cx="3168352" cy="3209678"/>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
        <p:nvSpPr>
          <p:cNvPr id="626" name="Google Shape;626;p15"/>
          <p:cNvSpPr txBox="1"/>
          <p:nvPr/>
        </p:nvSpPr>
        <p:spPr>
          <a:xfrm>
            <a:off x="3703717" y="6300028"/>
            <a:ext cx="1285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Montserrat Light"/>
                <a:ea typeface="Montserrat Light"/>
                <a:cs typeface="Montserrat Light"/>
                <a:sym typeface="Montserrat Light"/>
              </a:rPr>
              <a:t>Metadata</a:t>
            </a:r>
            <a:endParaRPr/>
          </a:p>
        </p:txBody>
      </p:sp>
      <p:sp>
        <p:nvSpPr>
          <p:cNvPr id="627" name="Google Shape;627;p15"/>
          <p:cNvSpPr txBox="1"/>
          <p:nvPr/>
        </p:nvSpPr>
        <p:spPr>
          <a:xfrm>
            <a:off x="8312229" y="1484784"/>
            <a:ext cx="7360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Montserrat Light"/>
                <a:ea typeface="Montserrat Light"/>
                <a:cs typeface="Montserrat Light"/>
                <a:sym typeface="Montserrat Light"/>
              </a:rPr>
              <a:t>Data</a:t>
            </a:r>
            <a:endParaRPr/>
          </a:p>
        </p:txBody>
      </p:sp>
      <p:sp>
        <p:nvSpPr>
          <p:cNvPr id="628" name="Google Shape;628;p15"/>
          <p:cNvSpPr/>
          <p:nvPr/>
        </p:nvSpPr>
        <p:spPr>
          <a:xfrm>
            <a:off x="462887" y="1028701"/>
            <a:ext cx="95462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7F7F7F"/>
                </a:solidFill>
                <a:latin typeface="Montserrat Light"/>
                <a:ea typeface="Montserrat Light"/>
                <a:cs typeface="Montserrat Light"/>
                <a:sym typeface="Montserrat Light"/>
              </a:rPr>
              <a:t>Example 1: machine-actionable metadata of a PowerPoint file</a:t>
            </a:r>
            <a:endParaRPr sz="2400">
              <a:solidFill>
                <a:srgbClr val="7F7F7F"/>
              </a:solidFill>
              <a:latin typeface="Montserrat Light"/>
              <a:ea typeface="Montserrat Light"/>
              <a:cs typeface="Montserrat Light"/>
              <a:sym typeface="Montserrat Light"/>
            </a:endParaRPr>
          </a:p>
        </p:txBody>
      </p:sp>
      <p:sp>
        <p:nvSpPr>
          <p:cNvPr id="629" name="Google Shape;629;p15"/>
          <p:cNvSpPr txBox="1"/>
          <p:nvPr/>
        </p:nvSpPr>
        <p:spPr>
          <a:xfrm>
            <a:off x="1127448" y="4502807"/>
            <a:ext cx="12859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Montserrat Light"/>
                <a:ea typeface="Montserrat Light"/>
                <a:cs typeface="Montserrat Light"/>
                <a:sym typeface="Montserrat Light"/>
              </a:rPr>
              <a:t>Metadata</a:t>
            </a:r>
            <a:endParaRPr/>
          </a:p>
          <a:p>
            <a:pPr indent="0" lvl="0" marL="0" marR="0" rtl="0" algn="l">
              <a:spcBef>
                <a:spcPts val="0"/>
              </a:spcBef>
              <a:spcAft>
                <a:spcPts val="0"/>
              </a:spcAft>
              <a:buNone/>
            </a:pPr>
            <a:r>
              <a:rPr lang="en-US" sz="1800">
                <a:solidFill>
                  <a:srgbClr val="FF0000"/>
                </a:solidFill>
                <a:latin typeface="Montserrat Light"/>
                <a:ea typeface="Montserrat Light"/>
                <a:cs typeface="Montserrat Light"/>
                <a:sym typeface="Montserrat Light"/>
              </a:rPr>
              <a:t>fields</a:t>
            </a:r>
            <a:endParaRPr/>
          </a:p>
        </p:txBody>
      </p:sp>
      <p:sp>
        <p:nvSpPr>
          <p:cNvPr id="630" name="Google Shape;630;p15"/>
          <p:cNvSpPr/>
          <p:nvPr/>
        </p:nvSpPr>
        <p:spPr>
          <a:xfrm>
            <a:off x="2423592" y="4005064"/>
            <a:ext cx="1080120" cy="114407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
        <p:nvSpPr>
          <p:cNvPr id="631" name="Google Shape;631;p15"/>
          <p:cNvSpPr/>
          <p:nvPr/>
        </p:nvSpPr>
        <p:spPr>
          <a:xfrm>
            <a:off x="3531705" y="4005064"/>
            <a:ext cx="1607461" cy="229496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sp>
        <p:nvSpPr>
          <p:cNvPr id="637" name="Google Shape;637;p16"/>
          <p:cNvSpPr/>
          <p:nvPr/>
        </p:nvSpPr>
        <p:spPr>
          <a:xfrm>
            <a:off x="415807" y="434622"/>
            <a:ext cx="113929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Example 2: metadata of a DNA sequencing experiment</a:t>
            </a:r>
            <a:endParaRPr sz="1800">
              <a:solidFill>
                <a:schemeClr val="dk1"/>
              </a:solidFill>
              <a:latin typeface="Montserrat Light"/>
              <a:ea typeface="Montserrat Light"/>
              <a:cs typeface="Montserrat Light"/>
              <a:sym typeface="Montserrat Light"/>
            </a:endParaRPr>
          </a:p>
        </p:txBody>
      </p:sp>
      <p:pic>
        <p:nvPicPr>
          <p:cNvPr id="638" name="Google Shape;638;p16"/>
          <p:cNvPicPr preferRelativeResize="0"/>
          <p:nvPr/>
        </p:nvPicPr>
        <p:blipFill rotWithShape="1">
          <a:blip r:embed="rId3">
            <a:alphaModFix/>
          </a:blip>
          <a:srcRect b="0" l="0" r="0" t="0"/>
          <a:stretch/>
        </p:blipFill>
        <p:spPr>
          <a:xfrm>
            <a:off x="551384" y="1736442"/>
            <a:ext cx="10531460" cy="1150328"/>
          </a:xfrm>
          <a:prstGeom prst="rect">
            <a:avLst/>
          </a:prstGeom>
          <a:noFill/>
          <a:ln>
            <a:noFill/>
          </a:ln>
        </p:spPr>
      </p:pic>
      <p:sp>
        <p:nvSpPr>
          <p:cNvPr id="639" name="Google Shape;639;p16"/>
          <p:cNvSpPr/>
          <p:nvPr/>
        </p:nvSpPr>
        <p:spPr>
          <a:xfrm>
            <a:off x="9624392" y="1583902"/>
            <a:ext cx="1391941" cy="1329170"/>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
        <p:nvSpPr>
          <p:cNvPr id="640" name="Google Shape;640;p16"/>
          <p:cNvSpPr txBox="1"/>
          <p:nvPr/>
        </p:nvSpPr>
        <p:spPr>
          <a:xfrm>
            <a:off x="9624392" y="2983464"/>
            <a:ext cx="7360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Montserrat Light"/>
                <a:ea typeface="Montserrat Light"/>
                <a:cs typeface="Montserrat Light"/>
                <a:sym typeface="Montserrat Light"/>
              </a:rPr>
              <a:t>Data</a:t>
            </a:r>
            <a:endParaRPr/>
          </a:p>
        </p:txBody>
      </p:sp>
      <p:sp>
        <p:nvSpPr>
          <p:cNvPr id="641" name="Google Shape;641;p16"/>
          <p:cNvSpPr/>
          <p:nvPr/>
        </p:nvSpPr>
        <p:spPr>
          <a:xfrm>
            <a:off x="551385" y="1941933"/>
            <a:ext cx="9000999" cy="41837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
        <p:nvSpPr>
          <p:cNvPr id="642" name="Google Shape;642;p16"/>
          <p:cNvSpPr/>
          <p:nvPr/>
        </p:nvSpPr>
        <p:spPr>
          <a:xfrm>
            <a:off x="551384" y="2468395"/>
            <a:ext cx="9001000" cy="41837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
        <p:nvSpPr>
          <p:cNvPr id="643" name="Google Shape;643;p16"/>
          <p:cNvSpPr txBox="1"/>
          <p:nvPr/>
        </p:nvSpPr>
        <p:spPr>
          <a:xfrm>
            <a:off x="2279576" y="1592931"/>
            <a:ext cx="34179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Montserrat Light"/>
                <a:ea typeface="Montserrat Light"/>
                <a:cs typeface="Montserrat Light"/>
                <a:sym typeface="Montserrat Light"/>
              </a:rPr>
              <a:t>Metadata fields or attributes</a:t>
            </a:r>
            <a:endParaRPr/>
          </a:p>
        </p:txBody>
      </p:sp>
      <p:sp>
        <p:nvSpPr>
          <p:cNvPr id="644" name="Google Shape;644;p16"/>
          <p:cNvSpPr txBox="1"/>
          <p:nvPr/>
        </p:nvSpPr>
        <p:spPr>
          <a:xfrm>
            <a:off x="2279576" y="2877478"/>
            <a:ext cx="1285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Montserrat Light"/>
                <a:ea typeface="Montserrat Light"/>
                <a:cs typeface="Montserrat Light"/>
                <a:sym typeface="Montserrat Light"/>
              </a:rPr>
              <a:t>Metadata</a:t>
            </a:r>
            <a:endParaRPr/>
          </a:p>
        </p:txBody>
      </p:sp>
      <p:sp>
        <p:nvSpPr>
          <p:cNvPr id="645" name="Google Shape;645;p16"/>
          <p:cNvSpPr txBox="1"/>
          <p:nvPr/>
        </p:nvSpPr>
        <p:spPr>
          <a:xfrm>
            <a:off x="8040216" y="3398803"/>
            <a:ext cx="304591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From </a:t>
            </a:r>
            <a:r>
              <a:rPr lang="en-US" sz="1000" u="sng">
                <a:solidFill>
                  <a:schemeClr val="dk1"/>
                </a:solidFill>
                <a:latin typeface="Montserrat Light"/>
                <a:ea typeface="Montserrat Light"/>
                <a:cs typeface="Montserrat Light"/>
                <a:sym typeface="Montserrat Light"/>
                <a:hlinkClick r:id="rId4">
                  <a:extLst>
                    <a:ext uri="{A12FA001-AC4F-418D-AE19-62706E023703}">
                      <ahyp:hlinkClr val="tx"/>
                    </a:ext>
                  </a:extLst>
                </a:hlinkClick>
              </a:rPr>
              <a:t>https://datahub.test.elixir-belgium.org</a:t>
            </a:r>
            <a:r>
              <a:rPr lang="en-US" sz="1000">
                <a:solidFill>
                  <a:schemeClr val="dk1"/>
                </a:solidFill>
                <a:latin typeface="Montserrat Light"/>
                <a:ea typeface="Montserrat Light"/>
                <a:cs typeface="Montserrat Light"/>
                <a:sym typeface="Montserrat Light"/>
              </a:rPr>
              <a:t> </a:t>
            </a:r>
            <a:endParaRPr sz="1000">
              <a:solidFill>
                <a:schemeClr val="dk1"/>
              </a:solidFill>
              <a:latin typeface="Montserrat Light"/>
              <a:ea typeface="Montserrat Light"/>
              <a:cs typeface="Montserrat Light"/>
              <a:sym typeface="Montserrat Light"/>
            </a:endParaRPr>
          </a:p>
        </p:txBody>
      </p:sp>
      <p:sp>
        <p:nvSpPr>
          <p:cNvPr id="646" name="Google Shape;646;p16"/>
          <p:cNvSpPr txBox="1"/>
          <p:nvPr/>
        </p:nvSpPr>
        <p:spPr>
          <a:xfrm>
            <a:off x="4306728" y="3608885"/>
            <a:ext cx="294664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D7D31"/>
                </a:solidFill>
                <a:latin typeface="Montserrat Light"/>
                <a:ea typeface="Montserrat Light"/>
                <a:cs typeface="Montserrat Light"/>
                <a:sym typeface="Montserrat Light"/>
              </a:rPr>
              <a:t>WARNING:</a:t>
            </a:r>
            <a:endParaRPr/>
          </a:p>
          <a:p>
            <a:pPr indent="0" lvl="0" marL="0" marR="0" rtl="0" algn="l">
              <a:spcBef>
                <a:spcPts val="0"/>
              </a:spcBef>
              <a:spcAft>
                <a:spcPts val="0"/>
              </a:spcAft>
              <a:buNone/>
            </a:pPr>
            <a:r>
              <a:rPr lang="en-US" sz="2400">
                <a:solidFill>
                  <a:srgbClr val="ED7D31"/>
                </a:solidFill>
                <a:latin typeface="Montserrat Light"/>
                <a:ea typeface="Montserrat Light"/>
                <a:cs typeface="Montserrat Light"/>
                <a:sym typeface="Montserrat Light"/>
              </a:rPr>
              <a:t>Data VS Metadata</a:t>
            </a:r>
            <a:endParaRPr/>
          </a:p>
        </p:txBody>
      </p:sp>
      <p:sp>
        <p:nvSpPr>
          <p:cNvPr id="647" name="Google Shape;647;p16"/>
          <p:cNvSpPr txBox="1"/>
          <p:nvPr/>
        </p:nvSpPr>
        <p:spPr>
          <a:xfrm>
            <a:off x="2279576" y="4525747"/>
            <a:ext cx="7488832" cy="100027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Montserrat Light"/>
                <a:ea typeface="Montserrat Light"/>
                <a:cs typeface="Montserrat Light"/>
                <a:sym typeface="Montserrat Light"/>
              </a:rPr>
              <a:t>The difference is often dependent on the research question </a:t>
            </a:r>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Montserrat Light"/>
                <a:ea typeface="Montserrat Light"/>
                <a:cs typeface="Montserrat Light"/>
                <a:sym typeface="Montserrat Light"/>
              </a:rPr>
              <a:t>What is considered metadata by someone can be used as data by others in a different context</a:t>
            </a:r>
            <a:endParaRPr sz="1800">
              <a:solidFill>
                <a:schemeClr val="dk1"/>
              </a:solidFill>
              <a:latin typeface="Montserrat Light"/>
              <a:ea typeface="Montserrat Light"/>
              <a:cs typeface="Montserrat Light"/>
              <a:sym typeface="Montserrat Light"/>
            </a:endParaRPr>
          </a:p>
        </p:txBody>
      </p:sp>
      <p:pic>
        <p:nvPicPr>
          <p:cNvPr descr="Exclamation mark" id="648" name="Google Shape;648;p16"/>
          <p:cNvPicPr preferRelativeResize="0"/>
          <p:nvPr/>
        </p:nvPicPr>
        <p:blipFill rotWithShape="1">
          <a:blip r:embed="rId5">
            <a:alphaModFix/>
          </a:blip>
          <a:srcRect b="0" l="0" r="0" t="0"/>
          <a:stretch/>
        </p:blipFill>
        <p:spPr>
          <a:xfrm>
            <a:off x="3768743" y="3568701"/>
            <a:ext cx="914400" cy="914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3" name="Shape 653"/>
        <p:cNvGrpSpPr/>
        <p:nvPr/>
      </p:nvGrpSpPr>
      <p:grpSpPr>
        <a:xfrm>
          <a:off x="0" y="0"/>
          <a:ext cx="0" cy="0"/>
          <a:chOff x="0" y="0"/>
          <a:chExt cx="0" cy="0"/>
        </a:xfrm>
      </p:grpSpPr>
      <p:sp>
        <p:nvSpPr>
          <p:cNvPr id="654" name="Google Shape;654;p17"/>
          <p:cNvSpPr/>
          <p:nvPr/>
        </p:nvSpPr>
        <p:spPr>
          <a:xfrm>
            <a:off x="415807" y="434622"/>
            <a:ext cx="11512841" cy="9540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Example 3: metadata for a study about the most used file type in sequencing</a:t>
            </a:r>
            <a:endParaRPr sz="1800">
              <a:solidFill>
                <a:schemeClr val="dk1"/>
              </a:solidFill>
              <a:latin typeface="Montserrat Light"/>
              <a:ea typeface="Montserrat Light"/>
              <a:cs typeface="Montserrat Light"/>
              <a:sym typeface="Montserrat Light"/>
            </a:endParaRPr>
          </a:p>
        </p:txBody>
      </p:sp>
      <p:pic>
        <p:nvPicPr>
          <p:cNvPr id="655" name="Google Shape;655;p17"/>
          <p:cNvPicPr preferRelativeResize="0"/>
          <p:nvPr/>
        </p:nvPicPr>
        <p:blipFill rotWithShape="1">
          <a:blip r:embed="rId3">
            <a:alphaModFix/>
          </a:blip>
          <a:srcRect b="0" l="0" r="0" t="0"/>
          <a:stretch/>
        </p:blipFill>
        <p:spPr>
          <a:xfrm>
            <a:off x="551384" y="1736442"/>
            <a:ext cx="10531460" cy="1150328"/>
          </a:xfrm>
          <a:prstGeom prst="rect">
            <a:avLst/>
          </a:prstGeom>
          <a:noFill/>
          <a:ln>
            <a:noFill/>
          </a:ln>
        </p:spPr>
      </p:pic>
      <p:sp>
        <p:nvSpPr>
          <p:cNvPr id="656" name="Google Shape;656;p17"/>
          <p:cNvSpPr/>
          <p:nvPr/>
        </p:nvSpPr>
        <p:spPr>
          <a:xfrm>
            <a:off x="6628205" y="1736443"/>
            <a:ext cx="907956" cy="1138652"/>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
        <p:nvSpPr>
          <p:cNvPr id="657" name="Google Shape;657;p17"/>
          <p:cNvSpPr txBox="1"/>
          <p:nvPr/>
        </p:nvSpPr>
        <p:spPr>
          <a:xfrm>
            <a:off x="6714133" y="2856226"/>
            <a:ext cx="7360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Montserrat Light"/>
                <a:ea typeface="Montserrat Light"/>
                <a:cs typeface="Montserrat Light"/>
                <a:sym typeface="Montserrat Light"/>
              </a:rPr>
              <a:t>Data</a:t>
            </a:r>
            <a:endParaRPr/>
          </a:p>
        </p:txBody>
      </p:sp>
      <p:sp>
        <p:nvSpPr>
          <p:cNvPr id="658" name="Google Shape;658;p17"/>
          <p:cNvSpPr/>
          <p:nvPr/>
        </p:nvSpPr>
        <p:spPr>
          <a:xfrm>
            <a:off x="551385" y="1954289"/>
            <a:ext cx="10531459" cy="41837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
        <p:nvSpPr>
          <p:cNvPr id="659" name="Google Shape;659;p17"/>
          <p:cNvSpPr/>
          <p:nvPr/>
        </p:nvSpPr>
        <p:spPr>
          <a:xfrm>
            <a:off x="551383" y="2421281"/>
            <a:ext cx="5976665" cy="41837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
        <p:nvSpPr>
          <p:cNvPr id="660" name="Google Shape;660;p17"/>
          <p:cNvSpPr txBox="1"/>
          <p:nvPr/>
        </p:nvSpPr>
        <p:spPr>
          <a:xfrm>
            <a:off x="2279576" y="1592931"/>
            <a:ext cx="34179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Montserrat Light"/>
                <a:ea typeface="Montserrat Light"/>
                <a:cs typeface="Montserrat Light"/>
                <a:sym typeface="Montserrat Light"/>
              </a:rPr>
              <a:t>Metadata fields or attributes</a:t>
            </a:r>
            <a:endParaRPr/>
          </a:p>
        </p:txBody>
      </p:sp>
      <p:sp>
        <p:nvSpPr>
          <p:cNvPr id="661" name="Google Shape;661;p17"/>
          <p:cNvSpPr txBox="1"/>
          <p:nvPr/>
        </p:nvSpPr>
        <p:spPr>
          <a:xfrm>
            <a:off x="2279576" y="2877478"/>
            <a:ext cx="1285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Montserrat Light"/>
                <a:ea typeface="Montserrat Light"/>
                <a:cs typeface="Montserrat Light"/>
                <a:sym typeface="Montserrat Light"/>
              </a:rPr>
              <a:t>Metadata</a:t>
            </a:r>
            <a:endParaRPr/>
          </a:p>
        </p:txBody>
      </p:sp>
      <p:pic>
        <p:nvPicPr>
          <p:cNvPr descr="Exclamation mark" id="662" name="Google Shape;662;p17"/>
          <p:cNvPicPr preferRelativeResize="0"/>
          <p:nvPr/>
        </p:nvPicPr>
        <p:blipFill rotWithShape="1">
          <a:blip r:embed="rId4">
            <a:alphaModFix/>
          </a:blip>
          <a:srcRect b="0" l="0" r="0" t="0"/>
          <a:stretch/>
        </p:blipFill>
        <p:spPr>
          <a:xfrm>
            <a:off x="3768743" y="3568701"/>
            <a:ext cx="914400" cy="914400"/>
          </a:xfrm>
          <a:prstGeom prst="rect">
            <a:avLst/>
          </a:prstGeom>
          <a:noFill/>
          <a:ln>
            <a:noFill/>
          </a:ln>
        </p:spPr>
      </p:pic>
      <p:sp>
        <p:nvSpPr>
          <p:cNvPr id="663" name="Google Shape;663;p17"/>
          <p:cNvSpPr txBox="1"/>
          <p:nvPr/>
        </p:nvSpPr>
        <p:spPr>
          <a:xfrm>
            <a:off x="4306728" y="3608885"/>
            <a:ext cx="294664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D7D31"/>
                </a:solidFill>
                <a:latin typeface="Montserrat Light"/>
                <a:ea typeface="Montserrat Light"/>
                <a:cs typeface="Montserrat Light"/>
                <a:sym typeface="Montserrat Light"/>
              </a:rPr>
              <a:t>WARNING:</a:t>
            </a:r>
            <a:endParaRPr/>
          </a:p>
          <a:p>
            <a:pPr indent="0" lvl="0" marL="0" marR="0" rtl="0" algn="l">
              <a:spcBef>
                <a:spcPts val="0"/>
              </a:spcBef>
              <a:spcAft>
                <a:spcPts val="0"/>
              </a:spcAft>
              <a:buNone/>
            </a:pPr>
            <a:r>
              <a:rPr lang="en-US" sz="2400">
                <a:solidFill>
                  <a:srgbClr val="ED7D31"/>
                </a:solidFill>
                <a:latin typeface="Montserrat Light"/>
                <a:ea typeface="Montserrat Light"/>
                <a:cs typeface="Montserrat Light"/>
                <a:sym typeface="Montserrat Light"/>
              </a:rPr>
              <a:t>Data VS Metadata</a:t>
            </a:r>
            <a:endParaRPr/>
          </a:p>
        </p:txBody>
      </p:sp>
      <p:sp>
        <p:nvSpPr>
          <p:cNvPr id="664" name="Google Shape;664;p17"/>
          <p:cNvSpPr txBox="1"/>
          <p:nvPr/>
        </p:nvSpPr>
        <p:spPr>
          <a:xfrm>
            <a:off x="2279576" y="4525747"/>
            <a:ext cx="7488832" cy="100027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Montserrat Light"/>
                <a:ea typeface="Montserrat Light"/>
                <a:cs typeface="Montserrat Light"/>
                <a:sym typeface="Montserrat Light"/>
              </a:rPr>
              <a:t>The difference is often dependent on the research question </a:t>
            </a:r>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Montserrat Light"/>
                <a:ea typeface="Montserrat Light"/>
                <a:cs typeface="Montserrat Light"/>
                <a:sym typeface="Montserrat Light"/>
              </a:rPr>
              <a:t>What is considered metadata by someone can be used as data by others in a different context</a:t>
            </a:r>
            <a:endParaRPr sz="1800">
              <a:solidFill>
                <a:schemeClr val="dk1"/>
              </a:solidFill>
              <a:latin typeface="Montserrat Light"/>
              <a:ea typeface="Montserrat Light"/>
              <a:cs typeface="Montserrat Light"/>
              <a:sym typeface="Montserrat Light"/>
            </a:endParaRPr>
          </a:p>
        </p:txBody>
      </p:sp>
      <p:sp>
        <p:nvSpPr>
          <p:cNvPr id="665" name="Google Shape;665;p17"/>
          <p:cNvSpPr txBox="1"/>
          <p:nvPr/>
        </p:nvSpPr>
        <p:spPr>
          <a:xfrm>
            <a:off x="8040216" y="3182779"/>
            <a:ext cx="304591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Montserrat Light"/>
                <a:ea typeface="Montserrat Light"/>
                <a:cs typeface="Montserrat Light"/>
                <a:sym typeface="Montserrat Light"/>
              </a:rPr>
              <a:t>From </a:t>
            </a:r>
            <a:r>
              <a:rPr lang="en-US" sz="1000" u="sng">
                <a:solidFill>
                  <a:schemeClr val="dk1"/>
                </a:solidFill>
                <a:latin typeface="Montserrat Light"/>
                <a:ea typeface="Montserrat Light"/>
                <a:cs typeface="Montserrat Light"/>
                <a:sym typeface="Montserrat Light"/>
                <a:hlinkClick r:id="rId5">
                  <a:extLst>
                    <a:ext uri="{A12FA001-AC4F-418D-AE19-62706E023703}">
                      <ahyp:hlinkClr val="tx"/>
                    </a:ext>
                  </a:extLst>
                </a:hlinkClick>
              </a:rPr>
              <a:t>https://datahub.test.elixir-belgium.org</a:t>
            </a:r>
            <a:r>
              <a:rPr lang="en-US" sz="1000">
                <a:solidFill>
                  <a:schemeClr val="dk1"/>
                </a:solidFill>
                <a:latin typeface="Montserrat Light"/>
                <a:ea typeface="Montserrat Light"/>
                <a:cs typeface="Montserrat Light"/>
                <a:sym typeface="Montserrat Light"/>
              </a:rPr>
              <a:t> </a:t>
            </a:r>
            <a:endParaRPr sz="1000">
              <a:solidFill>
                <a:schemeClr val="dk1"/>
              </a:solidFill>
              <a:latin typeface="Montserrat Light"/>
              <a:ea typeface="Montserrat Light"/>
              <a:cs typeface="Montserrat Light"/>
              <a:sym typeface="Montserrat Light"/>
            </a:endParaRPr>
          </a:p>
        </p:txBody>
      </p:sp>
      <p:sp>
        <p:nvSpPr>
          <p:cNvPr id="666" name="Google Shape;666;p17"/>
          <p:cNvSpPr/>
          <p:nvPr/>
        </p:nvSpPr>
        <p:spPr>
          <a:xfrm>
            <a:off x="7636318" y="2421280"/>
            <a:ext cx="3446526" cy="41837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0" name="Shape 670"/>
        <p:cNvGrpSpPr/>
        <p:nvPr/>
      </p:nvGrpSpPr>
      <p:grpSpPr>
        <a:xfrm>
          <a:off x="0" y="0"/>
          <a:ext cx="0" cy="0"/>
          <a:chOff x="0" y="0"/>
          <a:chExt cx="0" cy="0"/>
        </a:xfrm>
      </p:grpSpPr>
      <p:sp>
        <p:nvSpPr>
          <p:cNvPr id="671" name="Google Shape;671;p38"/>
          <p:cNvSpPr/>
          <p:nvPr/>
        </p:nvSpPr>
        <p:spPr>
          <a:xfrm>
            <a:off x="431799" y="385500"/>
            <a:ext cx="59314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22A35"/>
                </a:solidFill>
                <a:latin typeface="Montserrat Light"/>
                <a:ea typeface="Montserrat Light"/>
                <a:cs typeface="Montserrat Light"/>
                <a:sym typeface="Montserrat Light"/>
              </a:rPr>
              <a:t>Write and implement your DMP</a:t>
            </a:r>
            <a:endParaRPr sz="1800">
              <a:solidFill>
                <a:schemeClr val="dk1"/>
              </a:solidFill>
              <a:latin typeface="Montserrat Light"/>
              <a:ea typeface="Montserrat Light"/>
              <a:cs typeface="Montserrat Light"/>
              <a:sym typeface="Montserrat Light"/>
            </a:endParaRPr>
          </a:p>
        </p:txBody>
      </p:sp>
      <p:pic>
        <p:nvPicPr>
          <p:cNvPr descr="Binary outline" id="672" name="Google Shape;672;p38"/>
          <p:cNvPicPr preferRelativeResize="0"/>
          <p:nvPr/>
        </p:nvPicPr>
        <p:blipFill rotWithShape="1">
          <a:blip r:embed="rId3">
            <a:alphaModFix/>
          </a:blip>
          <a:srcRect b="0" l="0" r="0" t="0"/>
          <a:stretch/>
        </p:blipFill>
        <p:spPr>
          <a:xfrm>
            <a:off x="805871" y="2718357"/>
            <a:ext cx="914399" cy="914399"/>
          </a:xfrm>
          <a:prstGeom prst="rect">
            <a:avLst/>
          </a:prstGeom>
          <a:noFill/>
          <a:ln>
            <a:noFill/>
          </a:ln>
        </p:spPr>
      </p:pic>
      <p:pic>
        <p:nvPicPr>
          <p:cNvPr descr="Watering Plant outline" id="673" name="Google Shape;673;p38"/>
          <p:cNvPicPr preferRelativeResize="0"/>
          <p:nvPr/>
        </p:nvPicPr>
        <p:blipFill rotWithShape="1">
          <a:blip r:embed="rId4">
            <a:alphaModFix/>
          </a:blip>
          <a:srcRect b="0" l="0" r="0" t="0"/>
          <a:stretch/>
        </p:blipFill>
        <p:spPr>
          <a:xfrm>
            <a:off x="958273" y="3852959"/>
            <a:ext cx="914399" cy="914399"/>
          </a:xfrm>
          <a:prstGeom prst="rect">
            <a:avLst/>
          </a:prstGeom>
          <a:noFill/>
          <a:ln>
            <a:noFill/>
          </a:ln>
        </p:spPr>
      </p:pic>
      <p:sp>
        <p:nvSpPr>
          <p:cNvPr id="674" name="Google Shape;674;p38"/>
          <p:cNvSpPr/>
          <p:nvPr/>
        </p:nvSpPr>
        <p:spPr>
          <a:xfrm>
            <a:off x="641571" y="2195572"/>
            <a:ext cx="99373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What’s “data” in DMP ? How are you going to manage it during and after the project?</a:t>
            </a:r>
            <a:endParaRPr/>
          </a:p>
        </p:txBody>
      </p:sp>
      <p:sp>
        <p:nvSpPr>
          <p:cNvPr id="675" name="Google Shape;675;p38"/>
          <p:cNvSpPr/>
          <p:nvPr/>
        </p:nvSpPr>
        <p:spPr>
          <a:xfrm>
            <a:off x="1919657" y="2948039"/>
            <a:ext cx="38956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Digital or digitalised information</a:t>
            </a:r>
            <a:endParaRPr/>
          </a:p>
        </p:txBody>
      </p:sp>
      <p:sp>
        <p:nvSpPr>
          <p:cNvPr id="676" name="Google Shape;676;p38"/>
          <p:cNvSpPr/>
          <p:nvPr/>
        </p:nvSpPr>
        <p:spPr>
          <a:xfrm>
            <a:off x="1919657" y="399291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Physical materials</a:t>
            </a:r>
            <a:endParaRPr/>
          </a:p>
        </p:txBody>
      </p:sp>
      <p:pic>
        <p:nvPicPr>
          <p:cNvPr descr="Cmd Terminal outline" id="677" name="Google Shape;677;p38"/>
          <p:cNvPicPr preferRelativeResize="0"/>
          <p:nvPr/>
        </p:nvPicPr>
        <p:blipFill rotWithShape="1">
          <a:blip r:embed="rId5">
            <a:alphaModFix/>
          </a:blip>
          <a:srcRect b="0" l="0" r="0" t="0"/>
          <a:stretch/>
        </p:blipFill>
        <p:spPr>
          <a:xfrm>
            <a:off x="909638" y="4814889"/>
            <a:ext cx="914400" cy="914400"/>
          </a:xfrm>
          <a:prstGeom prst="rect">
            <a:avLst/>
          </a:prstGeom>
          <a:noFill/>
          <a:ln>
            <a:noFill/>
          </a:ln>
        </p:spPr>
      </p:pic>
      <p:sp>
        <p:nvSpPr>
          <p:cNvPr id="678" name="Google Shape;678;p38"/>
          <p:cNvSpPr/>
          <p:nvPr/>
        </p:nvSpPr>
        <p:spPr>
          <a:xfrm>
            <a:off x="1919657" y="513114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Software, other reseach output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7"/>
          <p:cNvPicPr preferRelativeResize="0"/>
          <p:nvPr/>
        </p:nvPicPr>
        <p:blipFill rotWithShape="1">
          <a:blip r:embed="rId3">
            <a:alphaModFix/>
          </a:blip>
          <a:srcRect b="0" l="0" r="0" t="0"/>
          <a:stretch/>
        </p:blipFill>
        <p:spPr>
          <a:xfrm>
            <a:off x="1870870" y="1019133"/>
            <a:ext cx="2946793" cy="4140241"/>
          </a:xfrm>
          <a:prstGeom prst="rect">
            <a:avLst/>
          </a:prstGeom>
          <a:noFill/>
          <a:ln>
            <a:noFill/>
          </a:ln>
        </p:spPr>
      </p:pic>
      <p:sp>
        <p:nvSpPr>
          <p:cNvPr id="105" name="Google Shape;105;p7"/>
          <p:cNvSpPr/>
          <p:nvPr/>
        </p:nvSpPr>
        <p:spPr>
          <a:xfrm>
            <a:off x="1583963" y="5199004"/>
            <a:ext cx="3371400" cy="246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7F7F7F"/>
              </a:buClr>
              <a:buSzPts val="1000"/>
              <a:buFont typeface="Montserrat Light"/>
              <a:buNone/>
            </a:pPr>
            <a:r>
              <a:rPr lang="en-US" sz="1000">
                <a:solidFill>
                  <a:srgbClr val="7F7F7F"/>
                </a:solidFill>
                <a:latin typeface="Montserrat Light"/>
                <a:ea typeface="Montserrat Light"/>
                <a:cs typeface="Montserrat Light"/>
                <a:sym typeface="Montserrat Light"/>
              </a:rPr>
              <a:t>RDA Plenary Cartoons by Auke Herrema in CC-BY</a:t>
            </a:r>
            <a:endParaRPr sz="1800">
              <a:solidFill>
                <a:schemeClr val="dk1"/>
              </a:solidFill>
              <a:latin typeface="Montserrat Light"/>
              <a:ea typeface="Montserrat Light"/>
              <a:cs typeface="Montserrat Light"/>
              <a:sym typeface="Montserrat Light"/>
            </a:endParaRPr>
          </a:p>
        </p:txBody>
      </p:sp>
      <p:pic>
        <p:nvPicPr>
          <p:cNvPr descr="Text&#10;&#10;Description automatically generated" id="106" name="Google Shape;106;p7"/>
          <p:cNvPicPr preferRelativeResize="0"/>
          <p:nvPr/>
        </p:nvPicPr>
        <p:blipFill rotWithShape="1">
          <a:blip r:embed="rId4">
            <a:alphaModFix/>
          </a:blip>
          <a:srcRect b="0" l="0" r="0" t="0"/>
          <a:stretch/>
        </p:blipFill>
        <p:spPr>
          <a:xfrm>
            <a:off x="7102931" y="972094"/>
            <a:ext cx="3020787" cy="4207245"/>
          </a:xfrm>
          <a:prstGeom prst="rect">
            <a:avLst/>
          </a:prstGeom>
          <a:noFill/>
          <a:ln cap="flat" cmpd="sng" w="9525">
            <a:solidFill>
              <a:srgbClr val="D8D8D8"/>
            </a:solidFill>
            <a:prstDash val="solid"/>
            <a:round/>
            <a:headEnd len="sm" w="sm" type="none"/>
            <a:tailEnd len="sm" w="sm" type="none"/>
          </a:ln>
        </p:spPr>
      </p:pic>
      <p:sp>
        <p:nvSpPr>
          <p:cNvPr id="107" name="Google Shape;107;p7"/>
          <p:cNvSpPr/>
          <p:nvPr/>
        </p:nvSpPr>
        <p:spPr>
          <a:xfrm>
            <a:off x="7032236" y="5199004"/>
            <a:ext cx="3183900" cy="246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7F7F7F"/>
              </a:buClr>
              <a:buSzPts val="1000"/>
              <a:buFont typeface="Montserrat Light"/>
              <a:buNone/>
            </a:pPr>
            <a:r>
              <a:rPr lang="en-US" sz="1000">
                <a:solidFill>
                  <a:srgbClr val="7F7F7F"/>
                </a:solidFill>
                <a:latin typeface="Montserrat Light"/>
                <a:ea typeface="Montserrat Light"/>
                <a:cs typeface="Montserrat Light"/>
                <a:sym typeface="Montserrat Light"/>
              </a:rPr>
              <a:t>doi: </a:t>
            </a:r>
            <a:r>
              <a:rPr lang="en-US" sz="1000" u="sng">
                <a:solidFill>
                  <a:srgbClr val="7F7F7F"/>
                </a:solidFill>
                <a:latin typeface="Montserrat Light"/>
                <a:ea typeface="Montserrat Light"/>
                <a:cs typeface="Montserrat Light"/>
                <a:sym typeface="Montserrat Light"/>
                <a:hlinkClick r:id="rId5">
                  <a:extLst>
                    <a:ext uri="{A12FA001-AC4F-418D-AE19-62706E023703}">
                      <ahyp:hlinkClr val="tx"/>
                    </a:ext>
                  </a:extLst>
                </a:hlinkClick>
              </a:rPr>
              <a:t>https://doi.org/10.1038/d41586-018-03065-z</a:t>
            </a:r>
            <a:r>
              <a:rPr lang="en-US" sz="1000">
                <a:solidFill>
                  <a:srgbClr val="7F7F7F"/>
                </a:solidFill>
                <a:latin typeface="Montserrat Light"/>
                <a:ea typeface="Montserrat Light"/>
                <a:cs typeface="Montserrat Light"/>
                <a:sym typeface="Montserrat Light"/>
              </a:rPr>
              <a:t> </a:t>
            </a:r>
            <a:endParaRPr sz="1800">
              <a:solidFill>
                <a:schemeClr val="dk1"/>
              </a:solidFill>
              <a:latin typeface="Montserrat Light"/>
              <a:ea typeface="Montserrat Light"/>
              <a:cs typeface="Montserrat Light"/>
              <a:sym typeface="Montserrat Light"/>
            </a:endParaRPr>
          </a:p>
        </p:txBody>
      </p:sp>
      <p:sp>
        <p:nvSpPr>
          <p:cNvPr id="108" name="Google Shape;108;p7"/>
          <p:cNvSpPr/>
          <p:nvPr/>
        </p:nvSpPr>
        <p:spPr>
          <a:xfrm>
            <a:off x="2824732" y="619023"/>
            <a:ext cx="1039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Montserrat Light"/>
              <a:buNone/>
            </a:pPr>
            <a:r>
              <a:rPr lang="en-US" sz="2000">
                <a:solidFill>
                  <a:schemeClr val="dk1"/>
                </a:solidFill>
                <a:latin typeface="Montserrat Light"/>
                <a:ea typeface="Montserrat Light"/>
                <a:cs typeface="Montserrat Light"/>
                <a:sym typeface="Montserrat Light"/>
              </a:rPr>
              <a:t>Before</a:t>
            </a:r>
            <a:endParaRPr sz="1800">
              <a:solidFill>
                <a:schemeClr val="dk1"/>
              </a:solidFill>
              <a:latin typeface="Montserrat Light"/>
              <a:ea typeface="Montserrat Light"/>
              <a:cs typeface="Montserrat Light"/>
              <a:sym typeface="Montserrat Light"/>
            </a:endParaRPr>
          </a:p>
        </p:txBody>
      </p:sp>
      <p:sp>
        <p:nvSpPr>
          <p:cNvPr id="109" name="Google Shape;109;p7"/>
          <p:cNvSpPr/>
          <p:nvPr/>
        </p:nvSpPr>
        <p:spPr>
          <a:xfrm>
            <a:off x="7816898" y="569249"/>
            <a:ext cx="2154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Montserrat Light"/>
              <a:buNone/>
            </a:pPr>
            <a:r>
              <a:rPr lang="en-US" sz="2000">
                <a:solidFill>
                  <a:schemeClr val="dk1"/>
                </a:solidFill>
                <a:latin typeface="Montserrat Light"/>
                <a:ea typeface="Montserrat Light"/>
                <a:cs typeface="Montserrat Light"/>
                <a:sym typeface="Montserrat Light"/>
              </a:rPr>
              <a:t>After (now)</a:t>
            </a:r>
            <a:endParaRPr sz="1800">
              <a:solidFill>
                <a:schemeClr val="dk1"/>
              </a:solidFill>
              <a:latin typeface="Montserrat Light"/>
              <a:ea typeface="Montserrat Light"/>
              <a:cs typeface="Montserrat Light"/>
              <a:sym typeface="Montserrat Light"/>
            </a:endParaRPr>
          </a:p>
        </p:txBody>
      </p:sp>
      <p:cxnSp>
        <p:nvCxnSpPr>
          <p:cNvPr id="110" name="Google Shape;110;p7"/>
          <p:cNvCxnSpPr/>
          <p:nvPr/>
        </p:nvCxnSpPr>
        <p:spPr>
          <a:xfrm>
            <a:off x="6112299" y="589087"/>
            <a:ext cx="0" cy="51642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5a213b7483_0_235"/>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What is data?</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p:nvPr/>
        </p:nvSpPr>
        <p:spPr>
          <a:xfrm>
            <a:off x="415807" y="434622"/>
            <a:ext cx="11392987"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What is data?</a:t>
            </a:r>
            <a:endParaRPr sz="1800">
              <a:solidFill>
                <a:schemeClr val="dk1"/>
              </a:solidFill>
              <a:latin typeface="Montserrat Light"/>
              <a:ea typeface="Montserrat Light"/>
              <a:cs typeface="Montserrat Light"/>
              <a:sym typeface="Montserrat Light"/>
            </a:endParaRPr>
          </a:p>
        </p:txBody>
      </p:sp>
      <p:pic>
        <p:nvPicPr>
          <p:cNvPr descr="Binary outline" id="121" name="Google Shape;121;p9"/>
          <p:cNvPicPr preferRelativeResize="0"/>
          <p:nvPr/>
        </p:nvPicPr>
        <p:blipFill rotWithShape="1">
          <a:blip r:embed="rId3">
            <a:alphaModFix/>
          </a:blip>
          <a:srcRect b="0" l="0" r="0" t="0"/>
          <a:stretch/>
        </p:blipFill>
        <p:spPr>
          <a:xfrm>
            <a:off x="527096" y="1614407"/>
            <a:ext cx="914399" cy="914399"/>
          </a:xfrm>
          <a:prstGeom prst="rect">
            <a:avLst/>
          </a:prstGeom>
          <a:noFill/>
          <a:ln>
            <a:noFill/>
          </a:ln>
        </p:spPr>
      </p:pic>
      <p:pic>
        <p:nvPicPr>
          <p:cNvPr descr="Watering Plant outline" id="122" name="Google Shape;122;p9"/>
          <p:cNvPicPr preferRelativeResize="0"/>
          <p:nvPr/>
        </p:nvPicPr>
        <p:blipFill rotWithShape="1">
          <a:blip r:embed="rId4">
            <a:alphaModFix/>
          </a:blip>
          <a:srcRect b="0" l="0" r="0" t="0"/>
          <a:stretch/>
        </p:blipFill>
        <p:spPr>
          <a:xfrm>
            <a:off x="679498" y="2749009"/>
            <a:ext cx="914399" cy="914399"/>
          </a:xfrm>
          <a:prstGeom prst="rect">
            <a:avLst/>
          </a:prstGeom>
          <a:noFill/>
          <a:ln>
            <a:noFill/>
          </a:ln>
        </p:spPr>
      </p:pic>
      <p:sp>
        <p:nvSpPr>
          <p:cNvPr id="123" name="Google Shape;123;p9"/>
          <p:cNvSpPr/>
          <p:nvPr/>
        </p:nvSpPr>
        <p:spPr>
          <a:xfrm>
            <a:off x="1640882" y="1844089"/>
            <a:ext cx="389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Digital or digitalised information</a:t>
            </a:r>
            <a:endParaRPr/>
          </a:p>
        </p:txBody>
      </p:sp>
      <p:sp>
        <p:nvSpPr>
          <p:cNvPr id="124" name="Google Shape;124;p9"/>
          <p:cNvSpPr/>
          <p:nvPr/>
        </p:nvSpPr>
        <p:spPr>
          <a:xfrm>
            <a:off x="1640882" y="2888962"/>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Physical materials</a:t>
            </a:r>
            <a:endParaRPr/>
          </a:p>
        </p:txBody>
      </p:sp>
      <p:pic>
        <p:nvPicPr>
          <p:cNvPr descr="Cmd Terminal outline" id="125" name="Google Shape;125;p9"/>
          <p:cNvPicPr preferRelativeResize="0"/>
          <p:nvPr/>
        </p:nvPicPr>
        <p:blipFill rotWithShape="1">
          <a:blip r:embed="rId5">
            <a:alphaModFix/>
          </a:blip>
          <a:srcRect b="0" l="0" r="0" t="0"/>
          <a:stretch/>
        </p:blipFill>
        <p:spPr>
          <a:xfrm>
            <a:off x="630863" y="3710939"/>
            <a:ext cx="914400" cy="914400"/>
          </a:xfrm>
          <a:prstGeom prst="rect">
            <a:avLst/>
          </a:prstGeom>
          <a:noFill/>
          <a:ln>
            <a:noFill/>
          </a:ln>
        </p:spPr>
      </p:pic>
      <p:sp>
        <p:nvSpPr>
          <p:cNvPr id="126" name="Google Shape;126;p9"/>
          <p:cNvSpPr/>
          <p:nvPr/>
        </p:nvSpPr>
        <p:spPr>
          <a:xfrm>
            <a:off x="1640882" y="4027199"/>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Software, other research output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5a213b7483_0_262"/>
          <p:cNvSpPr/>
          <p:nvPr/>
        </p:nvSpPr>
        <p:spPr>
          <a:xfrm>
            <a:off x="415807" y="434622"/>
            <a:ext cx="1139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Montserrat Light"/>
              <a:buNone/>
            </a:pPr>
            <a:r>
              <a:rPr lang="en-US" sz="2800">
                <a:solidFill>
                  <a:schemeClr val="dk1"/>
                </a:solidFill>
                <a:latin typeface="Montserrat Light"/>
                <a:ea typeface="Montserrat Light"/>
                <a:cs typeface="Montserrat Light"/>
                <a:sym typeface="Montserrat Light"/>
              </a:rPr>
              <a:t>What is data?</a:t>
            </a:r>
            <a:endParaRPr sz="1800">
              <a:solidFill>
                <a:schemeClr val="dk1"/>
              </a:solidFill>
              <a:latin typeface="Montserrat Light"/>
              <a:ea typeface="Montserrat Light"/>
              <a:cs typeface="Montserrat Light"/>
              <a:sym typeface="Montserrat Light"/>
            </a:endParaRPr>
          </a:p>
        </p:txBody>
      </p:sp>
      <p:pic>
        <p:nvPicPr>
          <p:cNvPr descr="Binary outline" id="132" name="Google Shape;132;g25a213b7483_0_262"/>
          <p:cNvPicPr preferRelativeResize="0"/>
          <p:nvPr/>
        </p:nvPicPr>
        <p:blipFill rotWithShape="1">
          <a:blip r:embed="rId3">
            <a:alphaModFix/>
          </a:blip>
          <a:srcRect b="0" l="0" r="0" t="0"/>
          <a:stretch/>
        </p:blipFill>
        <p:spPr>
          <a:xfrm>
            <a:off x="527096" y="1614407"/>
            <a:ext cx="914399" cy="914399"/>
          </a:xfrm>
          <a:prstGeom prst="rect">
            <a:avLst/>
          </a:prstGeom>
          <a:noFill/>
          <a:ln>
            <a:noFill/>
          </a:ln>
        </p:spPr>
      </p:pic>
      <p:pic>
        <p:nvPicPr>
          <p:cNvPr descr="Watering Plant outline" id="133" name="Google Shape;133;g25a213b7483_0_262"/>
          <p:cNvPicPr preferRelativeResize="0"/>
          <p:nvPr/>
        </p:nvPicPr>
        <p:blipFill rotWithShape="1">
          <a:blip r:embed="rId4">
            <a:alphaModFix/>
          </a:blip>
          <a:srcRect b="0" l="0" r="0" t="0"/>
          <a:stretch/>
        </p:blipFill>
        <p:spPr>
          <a:xfrm>
            <a:off x="679498" y="2749009"/>
            <a:ext cx="914399" cy="914399"/>
          </a:xfrm>
          <a:prstGeom prst="rect">
            <a:avLst/>
          </a:prstGeom>
          <a:noFill/>
          <a:ln>
            <a:noFill/>
          </a:ln>
        </p:spPr>
      </p:pic>
      <p:sp>
        <p:nvSpPr>
          <p:cNvPr id="134" name="Google Shape;134;g25a213b7483_0_262"/>
          <p:cNvSpPr/>
          <p:nvPr/>
        </p:nvSpPr>
        <p:spPr>
          <a:xfrm>
            <a:off x="1640882" y="1844089"/>
            <a:ext cx="3895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Digital or digitalised information</a:t>
            </a:r>
            <a:endParaRPr/>
          </a:p>
        </p:txBody>
      </p:sp>
      <p:sp>
        <p:nvSpPr>
          <p:cNvPr id="135" name="Google Shape;135;g25a213b7483_0_262"/>
          <p:cNvSpPr/>
          <p:nvPr/>
        </p:nvSpPr>
        <p:spPr>
          <a:xfrm>
            <a:off x="1640882" y="2888962"/>
            <a:ext cx="609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Physical materials</a:t>
            </a:r>
            <a:endParaRPr/>
          </a:p>
        </p:txBody>
      </p:sp>
      <p:pic>
        <p:nvPicPr>
          <p:cNvPr descr="Cmd Terminal outline" id="136" name="Google Shape;136;g25a213b7483_0_262"/>
          <p:cNvPicPr preferRelativeResize="0"/>
          <p:nvPr/>
        </p:nvPicPr>
        <p:blipFill rotWithShape="1">
          <a:blip r:embed="rId5">
            <a:alphaModFix/>
          </a:blip>
          <a:srcRect b="0" l="0" r="0" t="0"/>
          <a:stretch/>
        </p:blipFill>
        <p:spPr>
          <a:xfrm>
            <a:off x="630863" y="3710939"/>
            <a:ext cx="914400" cy="914400"/>
          </a:xfrm>
          <a:prstGeom prst="rect">
            <a:avLst/>
          </a:prstGeom>
          <a:noFill/>
          <a:ln>
            <a:noFill/>
          </a:ln>
        </p:spPr>
      </p:pic>
      <p:sp>
        <p:nvSpPr>
          <p:cNvPr id="137" name="Google Shape;137;g25a213b7483_0_262"/>
          <p:cNvSpPr/>
          <p:nvPr/>
        </p:nvSpPr>
        <p:spPr>
          <a:xfrm>
            <a:off x="1640882" y="4027199"/>
            <a:ext cx="609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Montserrat Light"/>
                <a:ea typeface="Montserrat Light"/>
                <a:cs typeface="Montserrat Light"/>
                <a:sym typeface="Montserrat Light"/>
              </a:rPr>
              <a:t>Software, other research output</a:t>
            </a:r>
            <a:endParaRPr/>
          </a:p>
        </p:txBody>
      </p:sp>
      <p:pic>
        <p:nvPicPr>
          <p:cNvPr descr="A picture containing text, sign&#10;&#10;Description automatically generated" id="138" name="Google Shape;138;g25a213b7483_0_262"/>
          <p:cNvPicPr preferRelativeResize="0"/>
          <p:nvPr/>
        </p:nvPicPr>
        <p:blipFill rotWithShape="1">
          <a:blip r:embed="rId6">
            <a:alphaModFix/>
          </a:blip>
          <a:srcRect b="0" l="0" r="0" t="0"/>
          <a:stretch/>
        </p:blipFill>
        <p:spPr>
          <a:xfrm>
            <a:off x="7221727" y="2411070"/>
            <a:ext cx="3174999" cy="3187701"/>
          </a:xfrm>
          <a:prstGeom prst="rect">
            <a:avLst/>
          </a:prstGeom>
          <a:noFill/>
          <a:ln>
            <a:noFill/>
          </a:ln>
        </p:spPr>
      </p:pic>
      <p:sp>
        <p:nvSpPr>
          <p:cNvPr id="139" name="Google Shape;139;g25a213b7483_0_262"/>
          <p:cNvSpPr/>
          <p:nvPr/>
        </p:nvSpPr>
        <p:spPr>
          <a:xfrm>
            <a:off x="6515230" y="1704437"/>
            <a:ext cx="45879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Montserrat Light"/>
              <a:buNone/>
            </a:pPr>
            <a:r>
              <a:rPr b="0" i="0" lang="en-US" sz="2000" u="none" cap="none" strike="noStrike">
                <a:solidFill>
                  <a:schemeClr val="dk1"/>
                </a:solidFill>
                <a:latin typeface="Montserrat Light"/>
                <a:ea typeface="Montserrat Light"/>
                <a:cs typeface="Montserrat Light"/>
                <a:sym typeface="Montserrat Light"/>
              </a:rPr>
              <a:t>Data life cycle: RDM stages</a:t>
            </a:r>
            <a:endParaRPr b="0" i="0" sz="1800" u="none" cap="none" strike="noStrike">
              <a:solidFill>
                <a:schemeClr val="dk1"/>
              </a:solidFill>
              <a:latin typeface="Montserrat Light"/>
              <a:ea typeface="Montserrat Light"/>
              <a:cs typeface="Montserrat Light"/>
              <a:sym typeface="Montserrat Light"/>
            </a:endParaRPr>
          </a:p>
        </p:txBody>
      </p:sp>
      <p:sp>
        <p:nvSpPr>
          <p:cNvPr id="140" name="Google Shape;140;g25a213b7483_0_262"/>
          <p:cNvSpPr txBox="1"/>
          <p:nvPr/>
        </p:nvSpPr>
        <p:spPr>
          <a:xfrm>
            <a:off x="7970101" y="6611700"/>
            <a:ext cx="4221900" cy="246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000" u="sng">
                <a:solidFill>
                  <a:schemeClr val="dk1"/>
                </a:solidFill>
                <a:latin typeface="Montserrat Light"/>
                <a:ea typeface="Montserrat Light"/>
                <a:cs typeface="Montserrat Light"/>
                <a:sym typeface="Montserrat Light"/>
              </a:rPr>
              <a:t>data life cycle: </a:t>
            </a:r>
            <a:r>
              <a:rPr lang="en-US" sz="1000" u="sng">
                <a:solidFill>
                  <a:schemeClr val="dk1"/>
                </a:solidFill>
                <a:latin typeface="Montserrat Light"/>
                <a:ea typeface="Montserrat Light"/>
                <a:cs typeface="Montserrat Light"/>
                <a:sym typeface="Montserrat Light"/>
                <a:hlinkClick r:id="rId7">
                  <a:extLst>
                    <a:ext uri="{A12FA001-AC4F-418D-AE19-62706E023703}">
                      <ahyp:hlinkClr val="tx"/>
                    </a:ext>
                  </a:extLst>
                </a:hlinkClick>
              </a:rPr>
              <a:t>http</a:t>
            </a:r>
            <a:r>
              <a:rPr b="0" i="0" lang="en-US" sz="1000" u="sng" cap="none" strike="noStrike">
                <a:solidFill>
                  <a:schemeClr val="dk1"/>
                </a:solidFill>
                <a:latin typeface="Montserrat Light"/>
                <a:ea typeface="Montserrat Light"/>
                <a:cs typeface="Montserrat Light"/>
                <a:sym typeface="Montserrat Light"/>
                <a:hlinkClick r:id="rId8">
                  <a:extLst>
                    <a:ext uri="{A12FA001-AC4F-418D-AE19-62706E023703}">
                      <ahyp:hlinkClr val="tx"/>
                    </a:ext>
                  </a:extLst>
                </a:hlinkClick>
              </a:rPr>
              <a:t>s://rdmkit.elixir-europe.org</a:t>
            </a:r>
            <a:r>
              <a:rPr b="0" i="0" lang="en-US" sz="1000" u="none" cap="none" strike="noStrike">
                <a:solidFill>
                  <a:schemeClr val="dk1"/>
                </a:solidFill>
                <a:latin typeface="Montserrat Light"/>
                <a:ea typeface="Montserrat Light"/>
                <a:cs typeface="Montserrat Light"/>
                <a:sym typeface="Montserrat Light"/>
              </a:rPr>
              <a:t>  </a:t>
            </a:r>
            <a:endParaRPr sz="1000">
              <a:solidFill>
                <a:schemeClr val="dk1"/>
              </a:solidFill>
              <a:latin typeface="Montserrat Light"/>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2022-10-21T08:25:39Z</dcterms:created>
  <dc:creator>Flora D'Anna</dc:creator>
</cp:coreProperties>
</file>